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7" r:id="rId3"/>
    <p:sldId id="275" r:id="rId4"/>
    <p:sldId id="276" r:id="rId5"/>
    <p:sldId id="277" r:id="rId6"/>
    <p:sldId id="268" r:id="rId7"/>
    <p:sldId id="302" r:id="rId8"/>
    <p:sldId id="284" r:id="rId9"/>
    <p:sldId id="282" r:id="rId10"/>
    <p:sldId id="279" r:id="rId11"/>
    <p:sldId id="304" r:id="rId12"/>
    <p:sldId id="303" r:id="rId13"/>
    <p:sldId id="280" r:id="rId14"/>
    <p:sldId id="285" r:id="rId15"/>
    <p:sldId id="286" r:id="rId16"/>
    <p:sldId id="281" r:id="rId17"/>
    <p:sldId id="305" r:id="rId18"/>
    <p:sldId id="287" r:id="rId19"/>
    <p:sldId id="278" r:id="rId20"/>
    <p:sldId id="269" r:id="rId21"/>
    <p:sldId id="293" r:id="rId22"/>
    <p:sldId id="272" r:id="rId23"/>
    <p:sldId id="274" r:id="rId24"/>
    <p:sldId id="295" r:id="rId25"/>
    <p:sldId id="296" r:id="rId26"/>
    <p:sldId id="273" r:id="rId27"/>
    <p:sldId id="288" r:id="rId28"/>
    <p:sldId id="271" r:id="rId29"/>
    <p:sldId id="297" r:id="rId30"/>
    <p:sldId id="299" r:id="rId31"/>
    <p:sldId id="298" r:id="rId32"/>
    <p:sldId id="300" r:id="rId33"/>
    <p:sldId id="301" r:id="rId34"/>
    <p:sldId id="29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CA7D2-A710-49D4-9EBB-B5E7B8082FC2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8C8D-AD28-4DD0-AEB2-AE23DF7BCD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 pas parler de contrôle cinétique ou thermodynamique.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EXISTE DES REFRIGERATEURS A ABSORPTION SANS COMPRESSEUR, AVEC UN AUTRE FLUIDE ET UNE AUTRE SOURCE CHAUDE (FLAMME PAR EX). </a:t>
            </a:r>
            <a:r>
              <a:rPr lang="fr-FR" smtClean="0"/>
              <a:t>CAMPING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 pas parler de contrôle cinétique ou thermodynamique.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 pas parler de contrôle cinétique ou thermodynamique.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échange lors des collisions microscopiques, mais pour W(</a:t>
            </a:r>
            <a:r>
              <a:rPr lang="fr-FR" dirty="0" err="1" smtClean="0"/>
              <a:t>Fpression</a:t>
            </a:r>
            <a:r>
              <a:rPr lang="fr-FR" dirty="0" smtClean="0"/>
              <a:t>) aussi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échange lors des collisions microscopiques, mais pour W(</a:t>
            </a:r>
            <a:r>
              <a:rPr lang="fr-FR" dirty="0" err="1" smtClean="0"/>
              <a:t>Fpression</a:t>
            </a:r>
            <a:r>
              <a:rPr lang="fr-FR" dirty="0" smtClean="0"/>
              <a:t>) aussi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08C8D-AD28-4DD0-AEB2-AE23DF7BCD9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99AC-721C-42D9-82BA-948D37FEDE4A}" type="datetimeFigureOut">
              <a:rPr lang="fr-FR" smtClean="0"/>
              <a:pPr/>
              <a:t>01/06/2012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3168A-F51E-4BAE-AEE2-C4480FA9A7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112474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Thème : Energie matière rayonnement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54868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COMPRENDRE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9592" y="1988840"/>
            <a:ext cx="8244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000" dirty="0" smtClean="0"/>
              <a:t>	Système. Energie interne. Interprétation microscopique. </a:t>
            </a:r>
          </a:p>
          <a:p>
            <a:r>
              <a:rPr lang="fr-FR" sz="2000" dirty="0" smtClean="0"/>
              <a:t>	Capacité thermique. </a:t>
            </a:r>
          </a:p>
          <a:p>
            <a:r>
              <a:rPr lang="fr-FR" sz="2000" dirty="0" smtClean="0"/>
              <a:t>	Transferts thermiques : conduction, convection, rayonnement. </a:t>
            </a:r>
          </a:p>
          <a:p>
            <a:r>
              <a:rPr lang="fr-FR" sz="2000" dirty="0" smtClean="0"/>
              <a:t>	Flux thermique. Résistance thermique. </a:t>
            </a:r>
          </a:p>
          <a:p>
            <a:r>
              <a:rPr lang="fr-FR" sz="2000" dirty="0" smtClean="0"/>
              <a:t>	Notion d’irréversibilité. </a:t>
            </a:r>
          </a:p>
          <a:p>
            <a:r>
              <a:rPr lang="fr-FR" sz="2000" dirty="0" smtClean="0"/>
              <a:t>	Bilans d’énergie. </a:t>
            </a:r>
          </a:p>
          <a:p>
            <a:endParaRPr lang="fr-FR" sz="1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670695" cy="133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1772816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b="1" dirty="0" smtClean="0">
                <a:solidFill>
                  <a:srgbClr val="C00000"/>
                </a:solidFill>
              </a:rPr>
              <a:t>Energie </a:t>
            </a:r>
            <a:r>
              <a:rPr lang="fr-FR" b="1" dirty="0" smtClean="0">
                <a:solidFill>
                  <a:srgbClr val="C00000"/>
                </a:solidFill>
              </a:rPr>
              <a:t>totale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 smtClean="0"/>
              <a:t>(hors </a:t>
            </a:r>
            <a:r>
              <a:rPr lang="fr-FR" sz="1600" dirty="0" err="1" smtClean="0"/>
              <a:t>prog</a:t>
            </a:r>
            <a:r>
              <a:rPr lang="fr-FR" sz="1600" dirty="0" smtClean="0"/>
              <a:t> TS)</a:t>
            </a:r>
            <a:endParaRPr lang="fr-FR" sz="1600" dirty="0" smtClean="0"/>
          </a:p>
          <a:p>
            <a:endParaRPr lang="fr-FR" dirty="0" smtClean="0"/>
          </a:p>
          <a:p>
            <a:r>
              <a:rPr lang="fr-FR" dirty="0" smtClean="0"/>
              <a:t>dans un référentiel donné R</a:t>
            </a:r>
            <a:r>
              <a:rPr lang="fr-FR" dirty="0" smtClean="0"/>
              <a:t>, par définition :</a:t>
            </a:r>
            <a:endParaRPr lang="fr-FR" dirty="0" smtClean="0"/>
          </a:p>
          <a:p>
            <a:r>
              <a:rPr lang="fr-FR" sz="2400" dirty="0" err="1" smtClean="0"/>
              <a:t>E</a:t>
            </a:r>
            <a:r>
              <a:rPr lang="fr-FR" sz="2400" baseline="-25000" dirty="0" err="1" smtClean="0"/>
              <a:t>totale</a:t>
            </a:r>
            <a:r>
              <a:rPr lang="fr-FR" sz="2400" dirty="0" smtClean="0"/>
              <a:t>    =   </a:t>
            </a:r>
            <a:r>
              <a:rPr lang="fr-FR" sz="2400" dirty="0" err="1" smtClean="0"/>
              <a:t>Σ</a:t>
            </a:r>
            <a:r>
              <a:rPr lang="fr-FR" sz="2400" baseline="-25000" dirty="0" err="1" smtClean="0"/>
              <a:t>i</a:t>
            </a:r>
            <a:r>
              <a:rPr lang="fr-FR" sz="2400" dirty="0" smtClean="0"/>
              <a:t>  </a:t>
            </a:r>
            <a:r>
              <a:rPr lang="fr-FR" sz="2400" dirty="0" smtClean="0"/>
              <a:t>  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c</a:t>
            </a:r>
            <a:r>
              <a:rPr lang="fr-FR" sz="2400" baseline="-25000" dirty="0" smtClean="0"/>
              <a:t> </a:t>
            </a:r>
            <a:r>
              <a:rPr lang="fr-FR" sz="2400" dirty="0" smtClean="0"/>
              <a:t>(particule i de vitesse </a:t>
            </a:r>
            <a:r>
              <a:rPr lang="fr-FR" sz="2400" b="1" dirty="0" smtClean="0"/>
              <a:t>v</a:t>
            </a:r>
            <a:r>
              <a:rPr lang="fr-FR" sz="2400" baseline="-25000" dirty="0" smtClean="0"/>
              <a:t>i</a:t>
            </a:r>
            <a:r>
              <a:rPr lang="fr-FR" sz="2400" dirty="0" smtClean="0"/>
              <a:t>)    +   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pot</a:t>
            </a:r>
            <a:r>
              <a:rPr lang="fr-FR" sz="2400" dirty="0" smtClean="0"/>
              <a:t>(</a:t>
            </a:r>
            <a:r>
              <a:rPr lang="fr-FR" sz="2400" b="1" dirty="0" smtClean="0"/>
              <a:t>r</a:t>
            </a:r>
            <a:r>
              <a:rPr lang="fr-FR" sz="2400" baseline="-25000" dirty="0" smtClean="0"/>
              <a:t>i</a:t>
            </a:r>
            <a:r>
              <a:rPr lang="fr-FR" sz="2400" dirty="0" smtClean="0"/>
              <a:t>)    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Changement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référentiel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 R*  par la loi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composition des vitesse :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fr-FR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=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fr-FR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-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fr-FR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R*/R</a:t>
            </a:r>
            <a:endParaRPr lang="fr-FR" sz="1400" baseline="-25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1400" dirty="0" smtClean="0"/>
              <a:t>…donne après calculs…</a:t>
            </a:r>
            <a:r>
              <a:rPr lang="fr-FR" b="1" dirty="0" smtClean="0"/>
              <a:t>      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totale</a:t>
            </a:r>
            <a:r>
              <a:rPr lang="fr-FR" sz="2400" dirty="0" smtClean="0"/>
              <a:t> =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fr-FR" sz="2400" dirty="0" smtClean="0"/>
              <a:t> + ½ M V²                        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fr-FR" baseline="-250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>
                <a:solidFill>
                  <a:srgbClr val="C00000"/>
                </a:solidFill>
              </a:rPr>
              <a:t> Energie </a:t>
            </a:r>
            <a:r>
              <a:rPr lang="fr-FR" b="1" dirty="0" smtClean="0">
                <a:solidFill>
                  <a:srgbClr val="C00000"/>
                </a:solidFill>
              </a:rPr>
              <a:t>interne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U </a:t>
            </a:r>
            <a:r>
              <a:rPr lang="fr-FR" b="1" dirty="0" smtClean="0"/>
              <a:t>: énergie d’un système thermodynamique à l’équilibre </a:t>
            </a:r>
            <a:r>
              <a:rPr lang="fr-FR" b="1" u="sng" dirty="0" smtClean="0"/>
              <a:t>macroscopiquement immobile</a:t>
            </a:r>
            <a:r>
              <a:rPr lang="fr-FR" b="1" dirty="0" smtClean="0"/>
              <a:t> </a:t>
            </a:r>
            <a:r>
              <a:rPr lang="fr-FR" dirty="0" smtClean="0"/>
              <a:t>(c’est-à-dire où </a:t>
            </a:r>
            <a:r>
              <a:rPr lang="fr-FR" dirty="0" err="1" smtClean="0"/>
              <a:t>Σ</a:t>
            </a:r>
            <a:r>
              <a:rPr lang="fr-FR" baseline="-25000" dirty="0" err="1" smtClean="0"/>
              <a:t>i</a:t>
            </a:r>
            <a:r>
              <a:rPr lang="fr-FR" dirty="0" smtClean="0"/>
              <a:t> </a:t>
            </a:r>
            <a:r>
              <a:rPr lang="fr-FR" b="1" dirty="0" smtClean="0"/>
              <a:t>p</a:t>
            </a:r>
            <a:r>
              <a:rPr lang="fr-FR" baseline="-25000" dirty="0" smtClean="0"/>
              <a:t>i</a:t>
            </a:r>
            <a:r>
              <a:rPr lang="fr-FR" dirty="0" smtClean="0"/>
              <a:t> = </a:t>
            </a:r>
            <a:r>
              <a:rPr lang="fr-FR" b="1" dirty="0" smtClean="0"/>
              <a:t>0</a:t>
            </a:r>
            <a:r>
              <a:rPr lang="fr-FR" dirty="0" smtClean="0"/>
              <a:t>)</a:t>
            </a:r>
            <a:r>
              <a:rPr lang="fr-FR" b="1" dirty="0" smtClean="0"/>
              <a:t>. </a:t>
            </a:r>
          </a:p>
          <a:p>
            <a:pPr algn="ctr"/>
            <a:endParaRPr lang="fr-FR" sz="800" dirty="0" smtClean="0"/>
          </a:p>
          <a:p>
            <a:pPr algn="ctr"/>
            <a:r>
              <a:rPr lang="fr-FR" sz="1400" dirty="0" smtClean="0"/>
              <a:t>Le calcul a donné   …  </a:t>
            </a:r>
            <a:r>
              <a:rPr lang="fr-FR" sz="2400" dirty="0" smtClean="0"/>
              <a:t>U </a:t>
            </a:r>
            <a:r>
              <a:rPr lang="fr-FR" sz="2400" dirty="0" smtClean="0"/>
              <a:t>= </a:t>
            </a:r>
            <a:r>
              <a:rPr lang="fr-FR" sz="2400" dirty="0" err="1" smtClean="0"/>
              <a:t>Σ</a:t>
            </a:r>
            <a:r>
              <a:rPr lang="fr-FR" sz="2400" baseline="-25000" dirty="0" err="1" smtClean="0"/>
              <a:t>i</a:t>
            </a:r>
            <a:r>
              <a:rPr lang="fr-FR" sz="2400" dirty="0" smtClean="0"/>
              <a:t> 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c</a:t>
            </a:r>
            <a:r>
              <a:rPr lang="fr-FR" sz="2400" dirty="0" smtClean="0"/>
              <a:t>(particule i de vitesse </a:t>
            </a:r>
            <a:r>
              <a:rPr lang="fr-FR" sz="2400" b="1" dirty="0" smtClean="0"/>
              <a:t>v</a:t>
            </a:r>
            <a:r>
              <a:rPr lang="fr-FR" sz="2400" baseline="-25000" dirty="0" smtClean="0"/>
              <a:t>i</a:t>
            </a:r>
            <a:r>
              <a:rPr lang="fr-FR" sz="2400" dirty="0" smtClean="0"/>
              <a:t>*) + </a:t>
            </a:r>
            <a:r>
              <a:rPr lang="fr-FR" sz="2400" dirty="0" err="1" smtClean="0"/>
              <a:t>E</a:t>
            </a:r>
            <a:r>
              <a:rPr lang="fr-FR" sz="2400" baseline="-25000" dirty="0" err="1" smtClean="0"/>
              <a:t>pot</a:t>
            </a:r>
            <a:r>
              <a:rPr lang="fr-FR" sz="2400" dirty="0" smtClean="0"/>
              <a:t>(</a:t>
            </a:r>
            <a:r>
              <a:rPr lang="fr-FR" sz="2400" b="1" dirty="0" smtClean="0"/>
              <a:t>r</a:t>
            </a:r>
            <a:r>
              <a:rPr lang="fr-FR" sz="2400" baseline="-25000" dirty="0" smtClean="0"/>
              <a:t>i</a:t>
            </a:r>
            <a:r>
              <a:rPr lang="fr-FR" sz="2400" dirty="0" smtClean="0"/>
              <a:t>) </a:t>
            </a:r>
          </a:p>
          <a:p>
            <a:endParaRPr lang="fr-FR" dirty="0" smtClean="0"/>
          </a:p>
          <a:p>
            <a:r>
              <a:rPr lang="fr-FR" dirty="0" smtClean="0"/>
              <a:t>U : somme des énergies cinétiques et de l’énergie potentielle d’interaction </a:t>
            </a:r>
            <a:r>
              <a:rPr lang="fr-FR" dirty="0" smtClean="0"/>
              <a:t>entre particules, </a:t>
            </a:r>
            <a:r>
              <a:rPr lang="fr-FR" dirty="0" smtClean="0"/>
              <a:t>énergies considérées </a:t>
            </a:r>
            <a:r>
              <a:rPr lang="fr-FR" b="1" dirty="0" smtClean="0"/>
              <a:t>dans le référentiel R* où le système est macroscopiquement immobile</a:t>
            </a:r>
            <a:r>
              <a:rPr lang="fr-FR" dirty="0" smtClean="0"/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Notions de système et d’énergie interne. Interprétation microscopique.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6732240" y="1556792"/>
            <a:ext cx="1584176" cy="864096"/>
            <a:chOff x="6732240" y="1556792"/>
            <a:chExt cx="1584176" cy="864096"/>
          </a:xfrm>
        </p:grpSpPr>
        <p:sp>
          <p:nvSpPr>
            <p:cNvPr id="12" name="Ellipse 11"/>
            <p:cNvSpPr/>
            <p:nvPr/>
          </p:nvSpPr>
          <p:spPr>
            <a:xfrm>
              <a:off x="6948264" y="1844824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308304" y="170080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876256" y="213285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956376" y="1844824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452320" y="1916832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596336" y="177281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100664" y="1997224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740352" y="170080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452320" y="2204864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812360" y="213285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6732240" y="1556792"/>
              <a:ext cx="1584176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5" name="Connecteur droit avec flèche 24"/>
          <p:cNvCxnSpPr/>
          <p:nvPr/>
        </p:nvCxnSpPr>
        <p:spPr>
          <a:xfrm>
            <a:off x="4788024" y="3933056"/>
            <a:ext cx="0" cy="2880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courbée vers la droite 28"/>
          <p:cNvSpPr/>
          <p:nvPr/>
        </p:nvSpPr>
        <p:spPr>
          <a:xfrm>
            <a:off x="467544" y="2924944"/>
            <a:ext cx="216024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Transferts. Bilans.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043608" y="1844824"/>
            <a:ext cx="71287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Comment faire des bilans d’énergie avec les grandeurs :</a:t>
            </a:r>
          </a:p>
          <a:p>
            <a:endParaRPr lang="fr-FR" dirty="0" smtClean="0"/>
          </a:p>
          <a:p>
            <a:pPr algn="ctr"/>
            <a:r>
              <a:rPr lang="fr-FR" sz="2800" dirty="0" smtClean="0"/>
              <a:t>W 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Q</a:t>
            </a:r>
          </a:p>
          <a:p>
            <a:pPr algn="ctr"/>
            <a:endParaRPr lang="fr-FR" sz="2800" dirty="0" smtClean="0">
              <a:sym typeface="Symbol"/>
            </a:endParaRPr>
          </a:p>
          <a:p>
            <a:pPr algn="ctr"/>
            <a:r>
              <a:rPr lang="fr-FR" sz="2800" dirty="0" smtClean="0">
                <a:sym typeface="Symbol"/>
              </a:rPr>
              <a:t></a:t>
            </a:r>
            <a:r>
              <a:rPr lang="fr-FR" sz="2800" dirty="0" smtClean="0"/>
              <a:t>U</a:t>
            </a:r>
          </a:p>
          <a:p>
            <a:pPr algn="ctr"/>
            <a:endParaRPr lang="fr-FR" dirty="0" smtClean="0"/>
          </a:p>
          <a:p>
            <a:pPr algn="ctr"/>
            <a:r>
              <a:rPr lang="fr-FR" sz="2400" dirty="0" smtClean="0"/>
              <a:t>… sans utiliser le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principe de la thermodynamique, qui est hors-programme</a:t>
            </a:r>
          </a:p>
          <a:p>
            <a:pPr algn="ctr"/>
            <a:r>
              <a:rPr lang="fr-FR" sz="3600" dirty="0" smtClean="0"/>
              <a:t>?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177281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Premier principe de la thermodynamique </a:t>
            </a:r>
            <a:r>
              <a:rPr lang="fr-FR" dirty="0" smtClean="0"/>
              <a:t>(hors </a:t>
            </a:r>
            <a:r>
              <a:rPr lang="fr-FR" dirty="0" err="1" smtClean="0"/>
              <a:t>prog</a:t>
            </a:r>
            <a:r>
              <a:rPr lang="fr-FR" dirty="0" smtClean="0"/>
              <a:t> TS) : </a:t>
            </a:r>
            <a:endParaRPr lang="fr-FR" dirty="0" smtClean="0">
              <a:solidFill>
                <a:srgbClr val="C00000"/>
              </a:solidFill>
            </a:endParaRPr>
          </a:p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C’est un postulat. Une expression possible est :</a:t>
            </a:r>
          </a:p>
          <a:p>
            <a:endParaRPr lang="fr-FR" sz="1000" dirty="0" smtClean="0"/>
          </a:p>
          <a:p>
            <a:r>
              <a:rPr lang="fr-FR" b="1" dirty="0" smtClean="0"/>
              <a:t>« Il existe </a:t>
            </a:r>
            <a:r>
              <a:rPr lang="fr-FR" dirty="0" smtClean="0"/>
              <a:t>une fonction appelée énergie interne U </a:t>
            </a:r>
            <a:r>
              <a:rPr lang="fr-FR" i="1" dirty="0" smtClean="0">
                <a:solidFill>
                  <a:srgbClr val="C00000"/>
                </a:solidFill>
              </a:rPr>
              <a:t>qui ne dépend que d’un petit nombre de variables</a:t>
            </a:r>
            <a:r>
              <a:rPr lang="fr-FR" dirty="0" smtClean="0"/>
              <a:t>, celles qui décrivent l’état </a:t>
            </a:r>
            <a:r>
              <a:rPr lang="fr-FR" dirty="0" smtClean="0">
                <a:solidFill>
                  <a:srgbClr val="C00000"/>
                </a:solidFill>
              </a:rPr>
              <a:t>macroscopique</a:t>
            </a:r>
            <a:r>
              <a:rPr lang="fr-FR" dirty="0" smtClean="0"/>
              <a:t> du système. »</a:t>
            </a:r>
          </a:p>
          <a:p>
            <a:endParaRPr lang="fr-FR" dirty="0" smtClean="0"/>
          </a:p>
          <a:p>
            <a:pPr algn="r"/>
            <a:r>
              <a:rPr lang="fr-FR" dirty="0" smtClean="0"/>
              <a:t>Autrement dit, on postule que cela a un sens d’associer au système une énergie, dite interne, qui décrit le système </a:t>
            </a:r>
            <a:r>
              <a:rPr lang="fr-FR" i="1" dirty="0" smtClean="0">
                <a:solidFill>
                  <a:srgbClr val="C00000"/>
                </a:solidFill>
              </a:rPr>
              <a:t>avec seulement quelques variables </a:t>
            </a:r>
            <a:r>
              <a:rPr lang="fr-FR" b="1" i="1" dirty="0" smtClean="0">
                <a:solidFill>
                  <a:srgbClr val="C00000"/>
                </a:solidFill>
              </a:rPr>
              <a:t>définies</a:t>
            </a:r>
            <a:br>
              <a:rPr lang="fr-FR" b="1" i="1" dirty="0" smtClean="0">
                <a:solidFill>
                  <a:srgbClr val="C00000"/>
                </a:solidFill>
              </a:rPr>
            </a:br>
            <a:r>
              <a:rPr lang="fr-FR" b="1" i="1" dirty="0" smtClean="0">
                <a:solidFill>
                  <a:srgbClr val="C00000"/>
                </a:solidFill>
              </a:rPr>
              <a:t>macroscopiquement </a:t>
            </a:r>
            <a:r>
              <a:rPr lang="fr-FR" i="1" dirty="0" smtClean="0">
                <a:solidFill>
                  <a:srgbClr val="C00000"/>
                </a:solidFill>
              </a:rPr>
              <a:t>(V, n…)</a:t>
            </a:r>
            <a:r>
              <a:rPr lang="fr-FR" dirty="0" smtClean="0">
                <a:solidFill>
                  <a:srgbClr val="C00000"/>
                </a:solidFill>
              </a:rPr>
              <a:t>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Cela est nullement évident compte tenu de l’immense nombre des variables </a:t>
            </a:r>
            <a:r>
              <a:rPr lang="fr-FR" b="1" dirty="0" smtClean="0"/>
              <a:t>r</a:t>
            </a:r>
            <a:r>
              <a:rPr lang="fr-FR" baseline="-25000" dirty="0" smtClean="0"/>
              <a:t>i</a:t>
            </a:r>
            <a:r>
              <a:rPr lang="fr-FR" dirty="0" smtClean="0"/>
              <a:t> et </a:t>
            </a:r>
            <a:r>
              <a:rPr lang="fr-FR" b="1" dirty="0" smtClean="0"/>
              <a:t>v</a:t>
            </a:r>
            <a:r>
              <a:rPr lang="fr-FR" baseline="-25000" dirty="0" smtClean="0"/>
              <a:t>i</a:t>
            </a:r>
            <a:r>
              <a:rPr lang="fr-FR" dirty="0" smtClean="0"/>
              <a:t> présentes dans la définition de U </a:t>
            </a:r>
            <a:r>
              <a:rPr lang="fr-FR" dirty="0" smtClean="0">
                <a:sym typeface="Symbol"/>
              </a:rPr>
              <a:t> on le postule.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Transferts. Bilans.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colade ouvrante 4"/>
          <p:cNvSpPr/>
          <p:nvPr/>
        </p:nvSpPr>
        <p:spPr>
          <a:xfrm rot="16200000">
            <a:off x="6299383" y="2853746"/>
            <a:ext cx="505675" cy="35283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724128" y="47971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Arial" pitchFamily="34" charset="0"/>
                <a:cs typeface="Arial" pitchFamily="34" charset="0"/>
              </a:rPr>
              <a:t>démarche typiquement thermodynamique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971600" y="4365104"/>
            <a:ext cx="1584176" cy="864096"/>
            <a:chOff x="6732240" y="1556792"/>
            <a:chExt cx="1584176" cy="864096"/>
          </a:xfrm>
        </p:grpSpPr>
        <p:sp>
          <p:nvSpPr>
            <p:cNvPr id="11" name="Ellipse 10"/>
            <p:cNvSpPr/>
            <p:nvPr/>
          </p:nvSpPr>
          <p:spPr>
            <a:xfrm>
              <a:off x="6948264" y="1844824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308304" y="170080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6876256" y="213285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956376" y="1844824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452320" y="1916832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596336" y="177281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100664" y="1997224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740352" y="1700808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452320" y="2204864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812360" y="2132856"/>
              <a:ext cx="144016" cy="1440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732240" y="1556792"/>
              <a:ext cx="1584176" cy="86409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2699792" y="465313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Arial" pitchFamily="34" charset="0"/>
                <a:cs typeface="Arial" pitchFamily="34" charset="0"/>
              </a:rPr>
              <a:t>U (V, n …)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27584" y="1844824"/>
            <a:ext cx="770485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la formulation précédente du premier principe, l’écriture classique </a:t>
            </a:r>
          </a:p>
          <a:p>
            <a:pPr algn="ctr"/>
            <a:endParaRPr lang="fr-FR" b="1" dirty="0" smtClean="0">
              <a:sym typeface="Symbol"/>
            </a:endParaRPr>
          </a:p>
          <a:p>
            <a:pPr algn="ctr"/>
            <a:r>
              <a:rPr lang="fr-FR" b="1" dirty="0" smtClean="0">
                <a:sym typeface="Symbol"/>
              </a:rPr>
              <a:t>U = W + Q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 smtClean="0"/>
              <a:t>est une simple expression du principe général de </a:t>
            </a:r>
            <a:r>
              <a:rPr lang="fr-FR" dirty="0" smtClean="0">
                <a:solidFill>
                  <a:srgbClr val="C00000"/>
                </a:solidFill>
              </a:rPr>
              <a:t>conservation de l’énergie </a:t>
            </a:r>
            <a:r>
              <a:rPr lang="fr-FR" dirty="0" smtClean="0"/>
              <a:t>(1eS) pour</a:t>
            </a:r>
            <a:r>
              <a:rPr lang="fr-FR" dirty="0" smtClean="0">
                <a:solidFill>
                  <a:srgbClr val="C00000"/>
                </a:solidFill>
              </a:rPr>
              <a:t> un système macroscopique </a:t>
            </a:r>
            <a:r>
              <a:rPr lang="fr-FR" dirty="0" smtClean="0"/>
              <a:t>:</a:t>
            </a:r>
          </a:p>
          <a:p>
            <a:endParaRPr lang="fr-FR" sz="900" dirty="0" smtClean="0"/>
          </a:p>
          <a:p>
            <a:pPr algn="ctr"/>
            <a:endParaRPr lang="fr-FR" sz="2000" i="1" dirty="0" smtClean="0"/>
          </a:p>
          <a:p>
            <a:pPr algn="ctr"/>
            <a:r>
              <a:rPr lang="fr-FR" sz="2000" i="1" dirty="0" smtClean="0"/>
              <a:t>Un système fermé qui reçoit un transfert énergétique par travail W et un transfert thermique Q voit son énergie interne U augmenter de </a:t>
            </a:r>
            <a:r>
              <a:rPr lang="fr-FR" sz="2000" i="1" dirty="0" smtClean="0">
                <a:sym typeface="Symbol"/>
              </a:rPr>
              <a:t>W + Q, ce qui exclut toute création ou destruction d’énergie interne.</a:t>
            </a:r>
            <a:endParaRPr lang="fr-FR" sz="2000" dirty="0" smtClean="0"/>
          </a:p>
          <a:p>
            <a:endParaRPr lang="fr-FR" dirty="0" smtClean="0"/>
          </a:p>
          <a:p>
            <a:pPr algn="ctr"/>
            <a:endParaRPr lang="fr-FR" dirty="0" smtClean="0">
              <a:sym typeface="Symbol"/>
            </a:endParaRPr>
          </a:p>
          <a:p>
            <a:pPr algn="ctr"/>
            <a:r>
              <a:rPr lang="fr-FR" sz="2000" dirty="0" smtClean="0">
                <a:sym typeface="Symbol"/>
              </a:rPr>
              <a:t>U = W + Q </a:t>
            </a:r>
            <a:r>
              <a:rPr lang="fr-FR" sz="2000" dirty="0" smtClean="0"/>
              <a:t>peut donc être utilisée en TS pour les bilans d’énergie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Transferts. Bilans.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27584" y="1844824"/>
            <a:ext cx="77048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ctr"/>
            <a:r>
              <a:rPr lang="fr-FR" sz="2000" dirty="0" smtClean="0">
                <a:sym typeface="Symbol"/>
              </a:rPr>
              <a:t>U  ,  W  ,   Q   sont des grandeurs </a:t>
            </a:r>
            <a:r>
              <a:rPr lang="fr-FR" sz="2000" dirty="0" smtClean="0">
                <a:solidFill>
                  <a:srgbClr val="C00000"/>
                </a:solidFill>
                <a:sym typeface="Symbol"/>
              </a:rPr>
              <a:t>algébriques</a:t>
            </a:r>
          </a:p>
          <a:p>
            <a:pPr algn="ctr"/>
            <a:r>
              <a:rPr lang="fr-FR" sz="2000" dirty="0" smtClean="0">
                <a:sym typeface="Symbol"/>
              </a:rPr>
              <a:t> </a:t>
            </a:r>
            <a:endParaRPr lang="fr-FR" sz="2000" dirty="0" smtClean="0">
              <a:sym typeface="Symbol"/>
            </a:endParaRPr>
          </a:p>
          <a:p>
            <a:pPr algn="ctr"/>
            <a:r>
              <a:rPr lang="fr-FR" sz="2000" dirty="0" smtClean="0">
                <a:sym typeface="Symbol"/>
              </a:rPr>
              <a:t> « recevoir  - 100J » est identique à « perdre 100J » </a:t>
            </a: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r>
              <a:rPr lang="fr-FR" sz="2000" dirty="0" smtClean="0">
                <a:sym typeface="Symbol"/>
              </a:rPr>
              <a:t>Pour représenter graphiquement les échanges, il faut faire </a:t>
            </a:r>
          </a:p>
          <a:p>
            <a:pPr algn="ctr"/>
            <a:r>
              <a:rPr lang="fr-FR" sz="2000" dirty="0" smtClean="0">
                <a:sym typeface="Symbol"/>
              </a:rPr>
              <a:t>un choix pédagogique sur la </a:t>
            </a:r>
            <a:r>
              <a:rPr lang="fr-FR" sz="2000" dirty="0" smtClean="0">
                <a:solidFill>
                  <a:srgbClr val="C00000"/>
                </a:solidFill>
                <a:sym typeface="Symbol"/>
              </a:rPr>
              <a:t>signification de la flèche</a:t>
            </a:r>
            <a:r>
              <a:rPr lang="fr-FR" sz="2000" dirty="0" smtClean="0">
                <a:sym typeface="Symbol"/>
              </a:rPr>
              <a:t>, par exemple :</a:t>
            </a: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Conventions de signe.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27584" y="1844824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sz="2000" dirty="0" smtClean="0">
              <a:sym typeface="Symbol"/>
            </a:endParaRPr>
          </a:p>
          <a:p>
            <a:pPr algn="ctr"/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4644008" y="472514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Seul le signe de la valeur numérique indique le sens réel du transfert.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11560" y="472514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flèche ET la valeur numérique indiquent le sens du transfert.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683568" y="2420888"/>
            <a:ext cx="7920880" cy="2448272"/>
            <a:chOff x="683568" y="3861048"/>
            <a:chExt cx="7920880" cy="2448272"/>
          </a:xfrm>
        </p:grpSpPr>
        <p:grpSp>
          <p:nvGrpSpPr>
            <p:cNvPr id="2" name="Groupe 15"/>
            <p:cNvGrpSpPr/>
            <p:nvPr/>
          </p:nvGrpSpPr>
          <p:grpSpPr>
            <a:xfrm>
              <a:off x="683568" y="4365104"/>
              <a:ext cx="1368152" cy="1137193"/>
              <a:chOff x="1907704" y="4005064"/>
              <a:chExt cx="1656184" cy="1425225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1907704" y="4005064"/>
                <a:ext cx="1656184" cy="10081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Flèche vers le bas 9"/>
              <p:cNvSpPr/>
              <p:nvPr/>
            </p:nvSpPr>
            <p:spPr>
              <a:xfrm rot="13425008" flipH="1" flipV="1">
                <a:off x="2008309" y="4312160"/>
                <a:ext cx="504056" cy="1118129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3" name="Connecteur droit 12"/>
            <p:cNvCxnSpPr/>
            <p:nvPr/>
          </p:nvCxnSpPr>
          <p:spPr>
            <a:xfrm>
              <a:off x="4572000" y="3861048"/>
              <a:ext cx="0" cy="244827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20"/>
            <p:cNvGrpSpPr/>
            <p:nvPr/>
          </p:nvGrpSpPr>
          <p:grpSpPr>
            <a:xfrm>
              <a:off x="2843808" y="4437112"/>
              <a:ext cx="1368152" cy="1137193"/>
              <a:chOff x="2987824" y="4437112"/>
              <a:chExt cx="1368152" cy="1137193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2987824" y="4437112"/>
                <a:ext cx="1368152" cy="8043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lèche vers le bas 18"/>
              <p:cNvSpPr/>
              <p:nvPr/>
            </p:nvSpPr>
            <p:spPr>
              <a:xfrm rot="13425008">
                <a:off x="3070932" y="4682145"/>
                <a:ext cx="416394" cy="892160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" name="Groupe 24"/>
            <p:cNvGrpSpPr/>
            <p:nvPr/>
          </p:nvGrpSpPr>
          <p:grpSpPr>
            <a:xfrm>
              <a:off x="7236296" y="4509120"/>
              <a:ext cx="1368152" cy="1137193"/>
              <a:chOff x="2987824" y="4437112"/>
              <a:chExt cx="1368152" cy="1137193"/>
            </a:xfrm>
          </p:grpSpPr>
          <p:sp>
            <p:nvSpPr>
              <p:cNvPr id="26" name="Ellipse 25"/>
              <p:cNvSpPr/>
              <p:nvPr/>
            </p:nvSpPr>
            <p:spPr>
              <a:xfrm>
                <a:off x="2987824" y="4437112"/>
                <a:ext cx="1368152" cy="8043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Flèche vers le bas 26"/>
              <p:cNvSpPr/>
              <p:nvPr/>
            </p:nvSpPr>
            <p:spPr>
              <a:xfrm rot="13425008">
                <a:off x="3070932" y="4682145"/>
                <a:ext cx="416394" cy="892160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e 27"/>
            <p:cNvGrpSpPr/>
            <p:nvPr/>
          </p:nvGrpSpPr>
          <p:grpSpPr>
            <a:xfrm>
              <a:off x="5292080" y="4509120"/>
              <a:ext cx="1368152" cy="1137193"/>
              <a:chOff x="2987824" y="4437112"/>
              <a:chExt cx="1368152" cy="1137193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2987824" y="4437112"/>
                <a:ext cx="1368152" cy="8043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Flèche vers le bas 29"/>
              <p:cNvSpPr/>
              <p:nvPr/>
            </p:nvSpPr>
            <p:spPr>
              <a:xfrm rot="13425008">
                <a:off x="3070932" y="4682145"/>
                <a:ext cx="416394" cy="892160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1" name="ZoneTexte 20"/>
          <p:cNvSpPr txBox="1"/>
          <p:nvPr/>
        </p:nvSpPr>
        <p:spPr>
          <a:xfrm>
            <a:off x="5508104" y="41490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+100J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092280" y="41490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-100J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275856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100J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043608" y="41397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- 100J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Conventions de signe.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Transfert  thermique.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99592" y="306896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ym typeface="Symbol"/>
              </a:rPr>
              <a:t>Transfert thermique</a:t>
            </a:r>
            <a:endParaRPr lang="fr-FR" sz="3200" b="1" dirty="0" smtClean="0">
              <a:solidFill>
                <a:srgbClr val="FFFF00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Transfert  thermique. 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71600" y="191683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/>
              </a:rPr>
              <a:t>Le travail W est défini dans la partie « temps, mouvement, évolution », 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à traiter avant dans l’année.</a:t>
            </a:r>
          </a:p>
          <a:p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Quand un système thermodynamique reçoit une énergie U,</a:t>
            </a:r>
          </a:p>
          <a:p>
            <a:r>
              <a:rPr lang="fr-FR" dirty="0" smtClean="0">
                <a:sym typeface="Symbol"/>
              </a:rPr>
              <a:t>que l’on soustrait les transferts par travail W (déjà définis),</a:t>
            </a:r>
          </a:p>
          <a:p>
            <a:r>
              <a:rPr lang="fr-FR" dirty="0" smtClean="0">
                <a:sym typeface="Symbol"/>
              </a:rPr>
              <a:t>ce qui reste est 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par définition </a:t>
            </a:r>
            <a:r>
              <a:rPr lang="fr-FR" dirty="0" smtClean="0">
                <a:sym typeface="Symbol"/>
              </a:rPr>
              <a:t>le transfert thermique (la chaleur) Q : </a:t>
            </a:r>
            <a:endParaRPr lang="fr-FR" dirty="0" smtClean="0"/>
          </a:p>
          <a:p>
            <a:pPr algn="ctr"/>
            <a:r>
              <a:rPr lang="fr-FR" dirty="0" smtClean="0"/>
              <a:t>Q = </a:t>
            </a:r>
            <a:r>
              <a:rPr lang="fr-FR" dirty="0" smtClean="0">
                <a:sym typeface="Symbol"/>
              </a:rPr>
              <a:t>U - W </a:t>
            </a:r>
          </a:p>
          <a:p>
            <a:pPr algn="ctr">
              <a:buFont typeface="Symbol"/>
              <a:buChar char="®"/>
            </a:pPr>
            <a:r>
              <a:rPr lang="fr-FR" dirty="0" smtClean="0">
                <a:sym typeface="Symbol"/>
              </a:rPr>
              <a:t> constitue une 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définition du transfert thermique (chaleur)</a:t>
            </a:r>
          </a:p>
          <a:p>
            <a:pPr algn="ctr">
              <a:buFont typeface="Symbol"/>
              <a:buChar char="®"/>
            </a:pPr>
            <a:endParaRPr lang="fr-FR" b="1" dirty="0" smtClean="0">
              <a:solidFill>
                <a:srgbClr val="C00000"/>
              </a:solidFill>
              <a:sym typeface="Symbol"/>
            </a:endParaRPr>
          </a:p>
          <a:p>
            <a:pPr algn="just"/>
            <a:r>
              <a:rPr lang="fr-FR" dirty="0" smtClean="0">
                <a:sym typeface="Symbol"/>
              </a:rPr>
              <a:t>Cette définition est opératoire : elle permet de calculer Q</a:t>
            </a:r>
            <a:r>
              <a:rPr lang="fr-FR" dirty="0" smtClean="0">
                <a:sym typeface="Symbol"/>
              </a:rPr>
              <a:t>.</a:t>
            </a:r>
          </a:p>
          <a:p>
            <a:pPr algn="just"/>
            <a:endParaRPr lang="fr-FR" dirty="0" smtClean="0">
              <a:sym typeface="Symbol"/>
            </a:endParaRPr>
          </a:p>
          <a:p>
            <a:pPr algn="just"/>
            <a:r>
              <a:rPr lang="fr-FR" dirty="0" smtClean="0">
                <a:sym typeface="Symbol"/>
              </a:rPr>
              <a:t>Le programme prévoit de donner </a:t>
            </a:r>
            <a:r>
              <a:rPr lang="fr-FR" dirty="0" smtClean="0">
                <a:sym typeface="Symbol"/>
              </a:rPr>
              <a:t>plus loin une 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interprétation microscopique</a:t>
            </a:r>
            <a:r>
              <a:rPr lang="fr-FR" dirty="0" smtClean="0">
                <a:sym typeface="Symbol"/>
              </a:rPr>
              <a:t>.</a:t>
            </a:r>
            <a:endParaRPr lang="fr-FR" b="1" dirty="0" smtClean="0">
              <a:solidFill>
                <a:srgbClr val="FFFF00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Bilans.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71600" y="1700808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ym typeface="Symbol"/>
              </a:rPr>
              <a:t>Proposition de réflexion sur le vocabulaire :</a:t>
            </a:r>
          </a:p>
          <a:p>
            <a:endParaRPr lang="fr-FR" dirty="0" smtClean="0">
              <a:sym typeface="Symbol"/>
            </a:endParaRPr>
          </a:p>
          <a:p>
            <a:pPr lvl="0"/>
            <a:r>
              <a:rPr lang="fr-FR" dirty="0" smtClean="0">
                <a:sym typeface="Symbol"/>
              </a:rPr>
              <a:t>L’expression « transfert de chaleur » prête à confusion. Un élève peut entendre « transfert de calorique » </a:t>
            </a:r>
            <a:r>
              <a:rPr lang="fr-FR" dirty="0" smtClean="0">
                <a:sym typeface="Symbol"/>
              </a:rPr>
              <a:t>comme au 19</a:t>
            </a:r>
            <a:r>
              <a:rPr lang="fr-FR" baseline="30000" dirty="0" smtClean="0">
                <a:sym typeface="Symbol"/>
              </a:rPr>
              <a:t>e</a:t>
            </a:r>
            <a:r>
              <a:rPr lang="fr-FR" dirty="0" smtClean="0">
                <a:sym typeface="Symbol"/>
              </a:rPr>
              <a:t> siècle. </a:t>
            </a:r>
            <a:endParaRPr lang="fr-FR" dirty="0" smtClean="0">
              <a:sym typeface="Symbol"/>
            </a:endParaRPr>
          </a:p>
          <a:p>
            <a:pPr lvl="0"/>
            <a:endParaRPr lang="fr-FR" dirty="0" smtClean="0">
              <a:sym typeface="Symbol"/>
            </a:endParaRPr>
          </a:p>
          <a:p>
            <a:pPr lvl="0"/>
            <a:r>
              <a:rPr lang="fr-FR" dirty="0" smtClean="0"/>
              <a:t>La chaleur n’est pas un fluide susceptible de s’écouler. La chaleur ne se transfère pas, la chaleur ne s’échange pas,  </a:t>
            </a:r>
            <a:r>
              <a:rPr lang="fr-FR" i="1" dirty="0" smtClean="0"/>
              <a:t>c’est</a:t>
            </a:r>
            <a:r>
              <a:rPr lang="fr-FR" dirty="0" smtClean="0"/>
              <a:t> une grandeur de transfert.</a:t>
            </a:r>
          </a:p>
          <a:p>
            <a:pPr lvl="0"/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Avec « transfert thermique », Q apparait immédiatement comme une pure grandeur de transfert. </a:t>
            </a:r>
          </a:p>
          <a:p>
            <a:r>
              <a:rPr lang="fr-FR" dirty="0" smtClean="0">
                <a:sym typeface="Symbol"/>
              </a:rPr>
              <a:t>Des expressions incorrectes comme « le système contient de la chaleur » ne devraient pas émerger : en effet « le système contient du transfert thermique » n’a </a:t>
            </a:r>
            <a:r>
              <a:rPr lang="fr-FR" dirty="0" smtClean="0">
                <a:sym typeface="Symbol"/>
              </a:rPr>
              <a:t>clairement </a:t>
            </a:r>
            <a:r>
              <a:rPr lang="fr-FR" dirty="0" smtClean="0">
                <a:sym typeface="Symbol"/>
              </a:rPr>
              <a:t>aucun sens.</a:t>
            </a:r>
          </a:p>
          <a:p>
            <a:endParaRPr lang="fr-FR" dirty="0" smtClean="0">
              <a:sym typeface="Symbol"/>
            </a:endParaRP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Analogie bancaire : U  solde   |  W  mouvement de fonds par chèque</a:t>
            </a: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			          Q  mouvement de fonds par virement</a:t>
            </a: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On transfère de l’argent d’un compte à l’autre, pas des chèques ni des virements.</a:t>
            </a:r>
            <a:endParaRPr lang="fr-FR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Capacité thermique.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576" y="1340768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ym typeface="Symbol"/>
              </a:rPr>
              <a:t> Définie en TS par :        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fr-FR" dirty="0" smtClean="0">
                <a:solidFill>
                  <a:srgbClr val="C00000"/>
                </a:solidFill>
              </a:rPr>
              <a:t>U = </a:t>
            </a:r>
            <a:r>
              <a:rPr lang="fr-FR" dirty="0" smtClean="0">
                <a:solidFill>
                  <a:srgbClr val="C00000"/>
                </a:solidFill>
              </a:rPr>
              <a:t>C </a:t>
            </a:r>
            <a:r>
              <a:rPr lang="fr-FR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fr-FR" dirty="0" smtClean="0">
                <a:solidFill>
                  <a:srgbClr val="C00000"/>
                </a:solidFill>
              </a:rPr>
              <a:t>T </a:t>
            </a:r>
            <a:r>
              <a:rPr lang="fr-FR" dirty="0" smtClean="0"/>
              <a:t>en phase condensée</a:t>
            </a:r>
          </a:p>
          <a:p>
            <a:pPr algn="ctr"/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Pas de distinction C</a:t>
            </a:r>
            <a:r>
              <a:rPr lang="fr-FR" baseline="-25000" dirty="0" smtClean="0"/>
              <a:t>p</a:t>
            </a:r>
            <a:r>
              <a:rPr lang="fr-FR" dirty="0" smtClean="0"/>
              <a:t> / </a:t>
            </a:r>
            <a:r>
              <a:rPr lang="fr-FR" dirty="0" smtClean="0"/>
              <a:t>C</a:t>
            </a:r>
            <a:r>
              <a:rPr lang="fr-FR" baseline="-25000" dirty="0" smtClean="0"/>
              <a:t>v </a:t>
            </a:r>
            <a:r>
              <a:rPr lang="fr-FR" dirty="0" smtClean="0"/>
              <a:t>, </a:t>
            </a:r>
            <a:r>
              <a:rPr lang="fr-FR" dirty="0" smtClean="0"/>
              <a:t>C</a:t>
            </a:r>
            <a:r>
              <a:rPr lang="fr-FR" baseline="-25000" dirty="0" smtClean="0"/>
              <a:t>v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</a:t>
            </a:r>
            <a:r>
              <a:rPr lang="fr-FR" dirty="0" smtClean="0"/>
              <a:t> C</a:t>
            </a:r>
            <a:r>
              <a:rPr lang="fr-FR" baseline="-25000" dirty="0" smtClean="0"/>
              <a:t>p</a:t>
            </a:r>
            <a:r>
              <a:rPr lang="fr-FR" dirty="0" smtClean="0"/>
              <a:t> en phase condensée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Une idée </a:t>
            </a:r>
            <a:r>
              <a:rPr lang="fr-FR" dirty="0" smtClean="0"/>
              <a:t>d’activité d’approfondissement</a:t>
            </a:r>
            <a:endParaRPr lang="fr-FR" dirty="0" smtClean="0"/>
          </a:p>
          <a:p>
            <a:r>
              <a:rPr lang="fr-FR" dirty="0" smtClean="0"/>
              <a:t>On donne la loi de Dulong et Petit pour les solides : </a:t>
            </a:r>
            <a:r>
              <a:rPr lang="fr-FR" dirty="0" smtClean="0"/>
              <a:t>C/n </a:t>
            </a:r>
            <a:r>
              <a:rPr lang="fr-FR" dirty="0" smtClean="0">
                <a:sym typeface="Symbol"/>
              </a:rPr>
              <a:t></a:t>
            </a:r>
            <a:r>
              <a:rPr lang="fr-FR" dirty="0" smtClean="0"/>
              <a:t> </a:t>
            </a:r>
            <a:r>
              <a:rPr lang="fr-FR" dirty="0" smtClean="0"/>
              <a:t>3R </a:t>
            </a:r>
            <a:r>
              <a:rPr lang="fr-FR" dirty="0" smtClean="0">
                <a:sym typeface="Symbol"/>
              </a:rPr>
              <a:t></a:t>
            </a:r>
            <a:r>
              <a:rPr lang="fr-FR" dirty="0" smtClean="0"/>
              <a:t> 25 J.K</a:t>
            </a:r>
            <a:r>
              <a:rPr lang="fr-FR" baseline="30000" dirty="0" smtClean="0"/>
              <a:t>-1</a:t>
            </a:r>
            <a:r>
              <a:rPr lang="fr-FR" dirty="0" smtClean="0"/>
              <a:t>.</a:t>
            </a:r>
            <a:r>
              <a:rPr lang="fr-FR" u="sng" dirty="0" smtClean="0"/>
              <a:t>mol</a:t>
            </a:r>
            <a:r>
              <a:rPr lang="fr-FR" baseline="30000" dirty="0" smtClean="0"/>
              <a:t>-1</a:t>
            </a:r>
            <a:r>
              <a:rPr lang="fr-FR" dirty="0" smtClean="0"/>
              <a:t> </a:t>
            </a:r>
          </a:p>
          <a:p>
            <a:r>
              <a:rPr lang="fr-FR" dirty="0" smtClean="0"/>
              <a:t>Loi assez bien vérifiée aux T courantes.</a:t>
            </a:r>
          </a:p>
          <a:p>
            <a:r>
              <a:rPr lang="fr-FR" dirty="0" smtClean="0"/>
              <a:t>Intérêt didactique : </a:t>
            </a:r>
          </a:p>
          <a:p>
            <a:pPr>
              <a:buFontTx/>
              <a:buChar char="-"/>
            </a:pPr>
            <a:r>
              <a:rPr lang="fr-FR" dirty="0" smtClean="0"/>
              <a:t> historiquement, corrections d’erreurs dans classification périodique </a:t>
            </a:r>
            <a:r>
              <a:rPr lang="fr-FR" sz="1050" dirty="0" smtClean="0"/>
              <a:t>(</a:t>
            </a:r>
            <a:r>
              <a:rPr lang="fr-FR" sz="1050" dirty="0" err="1" smtClean="0"/>
              <a:t>cf</a:t>
            </a:r>
            <a:r>
              <a:rPr lang="fr-FR" sz="1050" dirty="0" smtClean="0"/>
              <a:t> </a:t>
            </a:r>
            <a:r>
              <a:rPr lang="fr-FR" sz="1050" dirty="0" err="1" smtClean="0"/>
              <a:t>Wikipedia</a:t>
            </a:r>
            <a:r>
              <a:rPr lang="fr-FR" sz="1050" dirty="0" smtClean="0"/>
              <a:t>)</a:t>
            </a:r>
            <a:r>
              <a:rPr lang="fr-FR" dirty="0" smtClean="0"/>
              <a:t> </a:t>
            </a:r>
          </a:p>
          <a:p>
            <a:pPr>
              <a:buFontTx/>
              <a:buChar char="-"/>
            </a:pPr>
            <a:r>
              <a:rPr lang="fr-FR" dirty="0" smtClean="0"/>
              <a:t> loi fausse avec la capacité </a:t>
            </a:r>
            <a:r>
              <a:rPr lang="fr-FR" i="1" dirty="0" smtClean="0"/>
              <a:t>massique</a:t>
            </a:r>
            <a:r>
              <a:rPr lang="fr-FR" dirty="0" smtClean="0"/>
              <a:t> -&gt; c’est un exemple de l’intérêt de définir fondamentalement la quantité de matière </a:t>
            </a:r>
            <a:r>
              <a:rPr lang="fr-FR" i="1" dirty="0" smtClean="0"/>
              <a:t>n</a:t>
            </a:r>
            <a:r>
              <a:rPr lang="fr-FR" dirty="0" smtClean="0"/>
              <a:t> avec un nombre de particules </a:t>
            </a:r>
            <a:r>
              <a:rPr lang="fr-FR" dirty="0" smtClean="0"/>
              <a:t>et </a:t>
            </a:r>
            <a:r>
              <a:rPr lang="fr-FR" dirty="0" smtClean="0"/>
              <a:t>non une masse.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Notion </a:t>
            </a:r>
            <a:r>
              <a:rPr lang="fr-FR" dirty="0" smtClean="0"/>
              <a:t>de </a:t>
            </a:r>
            <a:r>
              <a:rPr lang="fr-FR" dirty="0" smtClean="0">
                <a:solidFill>
                  <a:srgbClr val="C00000"/>
                </a:solidFill>
              </a:rPr>
              <a:t>thermostat</a:t>
            </a:r>
            <a:r>
              <a:rPr lang="fr-FR" dirty="0" smtClean="0"/>
              <a:t> (« source chaude », « source froide »)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Déf</a:t>
            </a:r>
            <a:r>
              <a:rPr lang="fr-FR" dirty="0" smtClean="0"/>
              <a:t> : réservoir d’énergie de capacité thermique « immense» =&gt; aucune variation de sa température n’est perceptible après un transfert thermique avec le système. </a:t>
            </a:r>
          </a:p>
          <a:p>
            <a:r>
              <a:rPr lang="fr-FR" dirty="0" smtClean="0"/>
              <a:t>    -&gt; </a:t>
            </a:r>
            <a:r>
              <a:rPr lang="fr-FR" dirty="0" smtClean="0"/>
              <a:t>température </a:t>
            </a:r>
            <a:r>
              <a:rPr lang="fr-FR" dirty="0" smtClean="0"/>
              <a:t>invariablement fixe. </a:t>
            </a:r>
          </a:p>
          <a:p>
            <a:r>
              <a:rPr lang="fr-FR" dirty="0" smtClean="0"/>
              <a:t>- Utile pour l’étude à venir des machines thermiques </a:t>
            </a:r>
            <a:r>
              <a:rPr lang="fr-FR" dirty="0" err="1" smtClean="0"/>
              <a:t>dithermes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- A positionner / à l’acception courante (système électronique de régulation).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112474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Thème : Energie matière rayonnement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54868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COMPRENDRE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3608" y="1700809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670695" cy="133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99592" y="2132856"/>
            <a:ext cx="7632848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 que dit le préambule :</a:t>
            </a:r>
          </a:p>
          <a:p>
            <a:r>
              <a:rPr lang="fr-FR" dirty="0" smtClean="0"/>
              <a:t>L’étude des transferts d’énergie entre systèmes </a:t>
            </a:r>
            <a:r>
              <a:rPr lang="fr-FR" dirty="0" smtClean="0">
                <a:solidFill>
                  <a:srgbClr val="C00000"/>
                </a:solidFill>
              </a:rPr>
              <a:t>macroscopiques</a:t>
            </a:r>
            <a:r>
              <a:rPr lang="fr-FR" dirty="0" smtClean="0"/>
              <a:t> traite de notions de base de la thermodynamique (</a:t>
            </a:r>
            <a:r>
              <a:rPr lang="fr-FR" dirty="0" smtClean="0">
                <a:solidFill>
                  <a:srgbClr val="C00000"/>
                </a:solidFill>
              </a:rPr>
              <a:t>énergie interne, transferts thermiques, travail, capacité thermique</a:t>
            </a:r>
            <a:r>
              <a:rPr lang="fr-FR" dirty="0" smtClean="0"/>
              <a:t>), première étape vers l’</a:t>
            </a:r>
            <a:r>
              <a:rPr lang="fr-FR" dirty="0" smtClean="0">
                <a:solidFill>
                  <a:srgbClr val="C00000"/>
                </a:solidFill>
              </a:rPr>
              <a:t>étude future de ses principes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La diversité des transferts thermiques permet d’évoquer l’</a:t>
            </a:r>
            <a:r>
              <a:rPr lang="fr-FR" dirty="0" smtClean="0">
                <a:solidFill>
                  <a:srgbClr val="C00000"/>
                </a:solidFill>
              </a:rPr>
              <a:t>irréversibilité</a:t>
            </a:r>
            <a:r>
              <a:rPr lang="fr-FR" dirty="0" smtClean="0"/>
              <a:t> des phénomènes liée, en particulier aux processus diffusifs(…). </a:t>
            </a:r>
          </a:p>
          <a:p>
            <a:endParaRPr lang="fr-FR" dirty="0" smtClean="0"/>
          </a:p>
          <a:p>
            <a:r>
              <a:rPr lang="fr-FR" dirty="0" smtClean="0"/>
              <a:t>Ainsi, les </a:t>
            </a:r>
            <a:r>
              <a:rPr lang="fr-FR" dirty="0" smtClean="0">
                <a:solidFill>
                  <a:srgbClr val="C00000"/>
                </a:solidFill>
              </a:rPr>
              <a:t>bilans d’énergie</a:t>
            </a:r>
            <a:r>
              <a:rPr lang="fr-FR" dirty="0" smtClean="0"/>
              <a:t> peuvent être empruntés au </a:t>
            </a:r>
            <a:r>
              <a:rPr lang="fr-FR" dirty="0" smtClean="0">
                <a:solidFill>
                  <a:srgbClr val="C00000"/>
                </a:solidFill>
              </a:rPr>
              <a:t>domaine de l’habitat </a:t>
            </a:r>
            <a:r>
              <a:rPr lang="fr-FR" dirty="0" smtClean="0"/>
              <a:t>(problématique du chauffage d’une habitation, géothermie, pompe à chaleur, climatiseur, réfrigérateur, etc.), du </a:t>
            </a:r>
            <a:r>
              <a:rPr lang="fr-FR" dirty="0" smtClean="0">
                <a:solidFill>
                  <a:srgbClr val="C00000"/>
                </a:solidFill>
              </a:rPr>
              <a:t>transport</a:t>
            </a:r>
            <a:r>
              <a:rPr lang="fr-FR" dirty="0" smtClean="0"/>
              <a:t> (moteurs, effets thermiques liés au frottement, etc.) ou bien encore celui de la </a:t>
            </a:r>
            <a:r>
              <a:rPr lang="fr-FR" dirty="0" smtClean="0">
                <a:solidFill>
                  <a:srgbClr val="C00000"/>
                </a:solidFill>
              </a:rPr>
              <a:t>production d’énergie</a:t>
            </a:r>
          </a:p>
          <a:p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76470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       Transferts thermiques : conduction, convection, rayonnement. </a:t>
            </a:r>
          </a:p>
          <a:p>
            <a:r>
              <a:rPr lang="fr-FR" sz="1600" dirty="0" smtClean="0"/>
              <a:t>	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899592" y="1844825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/>
              <a:t>Idées essentielles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Conduction</a:t>
            </a:r>
            <a:r>
              <a:rPr lang="fr-FR" dirty="0" smtClean="0"/>
              <a:t> : </a:t>
            </a:r>
          </a:p>
          <a:p>
            <a:r>
              <a:rPr lang="fr-FR" dirty="0" smtClean="0"/>
              <a:t>Transport d’énergie de proche en proche </a:t>
            </a:r>
            <a:r>
              <a:rPr lang="fr-FR" u="sng" dirty="0" smtClean="0"/>
              <a:t>dans</a:t>
            </a:r>
            <a:r>
              <a:rPr lang="fr-FR" dirty="0" smtClean="0"/>
              <a:t> la matière.</a:t>
            </a:r>
          </a:p>
          <a:p>
            <a:r>
              <a:rPr lang="fr-FR" dirty="0" smtClean="0"/>
              <a:t>Interprétation microscopique de la conduction thermique :  </a:t>
            </a:r>
          </a:p>
          <a:p>
            <a:pPr lvl="0"/>
            <a:r>
              <a:rPr lang="fr-FR" dirty="0" smtClean="0"/>
              <a:t>Le corps le plus chaud voit sa température baisser, par </a:t>
            </a:r>
            <a:r>
              <a:rPr lang="fr-FR" dirty="0" smtClean="0">
                <a:solidFill>
                  <a:srgbClr val="C00000"/>
                </a:solidFill>
              </a:rPr>
              <a:t>perte d’énergie cinétique </a:t>
            </a:r>
            <a:r>
              <a:rPr lang="fr-FR" dirty="0" smtClean="0"/>
              <a:t>(½ </a:t>
            </a:r>
            <a:r>
              <a:rPr lang="fr-FR" dirty="0" smtClean="0"/>
              <a:t>m</a:t>
            </a:r>
            <a:r>
              <a:rPr lang="fr-FR" baseline="-25000" dirty="0" smtClean="0"/>
              <a:t>i</a:t>
            </a:r>
            <a:r>
              <a:rPr lang="fr-FR" dirty="0" smtClean="0"/>
              <a:t> </a:t>
            </a:r>
            <a:r>
              <a:rPr lang="fr-FR" b="1" dirty="0" smtClean="0"/>
              <a:t>v</a:t>
            </a:r>
            <a:r>
              <a:rPr lang="fr-FR" baseline="-25000" dirty="0" smtClean="0"/>
              <a:t>i</a:t>
            </a:r>
            <a:r>
              <a:rPr lang="fr-FR" dirty="0" smtClean="0"/>
              <a:t>*² ) </a:t>
            </a:r>
            <a:r>
              <a:rPr lang="fr-FR" dirty="0" smtClean="0">
                <a:solidFill>
                  <a:srgbClr val="C00000"/>
                </a:solidFill>
              </a:rPr>
              <a:t>lors des </a:t>
            </a:r>
            <a:r>
              <a:rPr lang="fr-FR" dirty="0" smtClean="0">
                <a:solidFill>
                  <a:srgbClr val="C00000"/>
                </a:solidFill>
              </a:rPr>
              <a:t>collisions </a:t>
            </a:r>
            <a:r>
              <a:rPr lang="fr-FR" dirty="0" smtClean="0">
                <a:solidFill>
                  <a:srgbClr val="C00000"/>
                </a:solidFill>
              </a:rPr>
              <a:t>microscopiques.</a:t>
            </a:r>
            <a:endParaRPr lang="fr-FR" dirty="0" smtClean="0"/>
          </a:p>
          <a:p>
            <a:pPr lvl="0"/>
            <a:endParaRPr lang="fr-FR" dirty="0" smtClean="0"/>
          </a:p>
          <a:p>
            <a:pPr lvl="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Convection</a:t>
            </a:r>
            <a:r>
              <a:rPr lang="fr-FR" dirty="0" smtClean="0"/>
              <a:t> : (fluides uniquement)</a:t>
            </a:r>
          </a:p>
          <a:p>
            <a:pPr lvl="0" algn="ctr"/>
            <a:r>
              <a:rPr lang="fr-FR" dirty="0" smtClean="0"/>
              <a:t>conduction avec la couche limite de fluide  ET  déplacement de matière à cause des modifications locales de densité (Archimède)</a:t>
            </a:r>
          </a:p>
          <a:p>
            <a:pPr lvl="0" algn="just"/>
            <a:endParaRPr lang="fr-FR" dirty="0" smtClean="0"/>
          </a:p>
          <a:p>
            <a:pPr lvl="0" algn="just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Rayonnement</a:t>
            </a:r>
            <a:r>
              <a:rPr lang="fr-FR" dirty="0" smtClean="0"/>
              <a:t> :</a:t>
            </a:r>
          </a:p>
          <a:p>
            <a:pPr lvl="0" algn="just"/>
            <a:r>
              <a:rPr lang="fr-FR" dirty="0" smtClean="0"/>
              <a:t>L’énergie est transférée par le truchement </a:t>
            </a:r>
            <a:r>
              <a:rPr lang="fr-FR" dirty="0" smtClean="0"/>
              <a:t>d’un </a:t>
            </a:r>
            <a:r>
              <a:rPr lang="fr-FR" dirty="0" smtClean="0"/>
              <a:t>champ électromagnétique.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76470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       Flux thermique. Résistance thermique.</a:t>
            </a:r>
          </a:p>
          <a:p>
            <a:r>
              <a:rPr lang="fr-FR" sz="1600" dirty="0" smtClean="0"/>
              <a:t>	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755576" y="1844825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Définition du flux thermique : </a:t>
            </a:r>
          </a:p>
          <a:p>
            <a:r>
              <a:rPr lang="fr-FR" dirty="0" smtClean="0">
                <a:sym typeface="Symbol"/>
              </a:rPr>
              <a:t>                                                        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 = Q / t </a:t>
            </a:r>
          </a:p>
          <a:p>
            <a:r>
              <a:rPr lang="fr-FR" dirty="0" smtClean="0">
                <a:sym typeface="Symbol"/>
              </a:rPr>
              <a:t>où Q est l’énergie interne transférée thermiquement</a:t>
            </a:r>
          </a:p>
          <a:p>
            <a:r>
              <a:rPr lang="fr-FR" dirty="0" smtClean="0">
                <a:sym typeface="Symbol"/>
              </a:rPr>
              <a:t>à travers une surface (S) pendant la durée t.  </a:t>
            </a:r>
            <a:endParaRPr lang="fr-FR" dirty="0" smtClean="0"/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ym typeface="Symbol"/>
              </a:rPr>
              <a:t> Définition de la résistance thermique :   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T = </a:t>
            </a:r>
            <a:r>
              <a:rPr lang="fr-FR" b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fr-FR" b="1" baseline="-25000" dirty="0" err="1" smtClean="0">
                <a:solidFill>
                  <a:srgbClr val="C00000"/>
                </a:solidFill>
                <a:sym typeface="Symbol"/>
              </a:rPr>
              <a:t>th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x </a:t>
            </a:r>
          </a:p>
          <a:p>
            <a:r>
              <a:rPr lang="fr-FR" b="1" dirty="0" smtClean="0">
                <a:solidFill>
                  <a:srgbClr val="C00000"/>
                </a:solidFill>
                <a:sym typeface="Symbol"/>
              </a:rPr>
              <a:t>   </a:t>
            </a:r>
            <a:r>
              <a:rPr lang="fr-FR" dirty="0" smtClean="0">
                <a:sym typeface="Symbol"/>
              </a:rPr>
              <a:t>Sens physique : indique la difficulté avec laquelle la cause T produit l’effet 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ym typeface="Symbol"/>
              </a:rPr>
              <a:t>Analogie électrique </a:t>
            </a:r>
            <a:r>
              <a:rPr lang="fr-FR" dirty="0" smtClean="0">
                <a:sym typeface="Symbol"/>
              </a:rPr>
              <a:t>(hors </a:t>
            </a:r>
            <a:r>
              <a:rPr lang="fr-FR" dirty="0" err="1" smtClean="0">
                <a:sym typeface="Symbol"/>
              </a:rPr>
              <a:t>prog</a:t>
            </a:r>
            <a:r>
              <a:rPr lang="fr-FR" dirty="0" smtClean="0">
                <a:sym typeface="Symbol"/>
              </a:rPr>
              <a:t> TS) :</a:t>
            </a:r>
            <a:endParaRPr lang="fr-FR" dirty="0" smtClean="0">
              <a:sym typeface="Symbol"/>
            </a:endParaRP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déséquilibre de potentiel V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			déséquilibre de température	T</a:t>
            </a: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intensité                   	I = Q / t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			débit              </a:t>
            </a:r>
            <a:r>
              <a:rPr lang="az-Cyrl-AZ" b="1" dirty="0" smtClean="0">
                <a:solidFill>
                  <a:srgbClr val="C00000"/>
                </a:solidFill>
                <a:sym typeface="Symbol"/>
              </a:rPr>
              <a:t>Ф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= Q / t</a:t>
            </a: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loi d’Ohm locale 	j =  - </a:t>
            </a:r>
            <a:r>
              <a:rPr lang="el-GR" b="1" dirty="0" smtClean="0">
                <a:solidFill>
                  <a:srgbClr val="7030A0"/>
                </a:solidFill>
                <a:sym typeface="Symbol"/>
              </a:rPr>
              <a:t>σ</a:t>
            </a:r>
            <a:r>
              <a:rPr lang="fr-FR" b="1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sym typeface="Symbol"/>
              </a:rPr>
              <a:t>grad</a:t>
            </a:r>
            <a:r>
              <a:rPr lang="fr-FR" b="1" dirty="0" smtClean="0">
                <a:solidFill>
                  <a:srgbClr val="7030A0"/>
                </a:solidFill>
                <a:sym typeface="Symbol"/>
              </a:rPr>
              <a:t> V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		loi de Fourier j = - </a:t>
            </a:r>
            <a:r>
              <a:rPr lang="el-GR" b="1" dirty="0" smtClean="0">
                <a:solidFill>
                  <a:srgbClr val="C00000"/>
                </a:solidFill>
                <a:sym typeface="Symbol"/>
              </a:rPr>
              <a:t>λ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sym typeface="Symbol"/>
              </a:rPr>
              <a:t>grad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T</a:t>
            </a: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flux                        	I =  j </a:t>
            </a:r>
            <a:r>
              <a:rPr lang="fr-FR" b="1" dirty="0" err="1" smtClean="0">
                <a:solidFill>
                  <a:srgbClr val="7030A0"/>
                </a:solidFill>
                <a:sym typeface="Symbol"/>
              </a:rPr>
              <a:t>dS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			flux                 </a:t>
            </a:r>
            <a:r>
              <a:rPr lang="az-Cyrl-AZ" b="1" dirty="0" smtClean="0">
                <a:solidFill>
                  <a:srgbClr val="C00000"/>
                </a:solidFill>
                <a:sym typeface="Symbol"/>
              </a:rPr>
              <a:t>Ф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=  </a:t>
            </a:r>
            <a:r>
              <a:rPr lang="fr-FR" b="1" dirty="0" err="1" smtClean="0">
                <a:solidFill>
                  <a:srgbClr val="C00000"/>
                </a:solidFill>
                <a:sym typeface="Symbol"/>
              </a:rPr>
              <a:t>j</a:t>
            </a:r>
            <a:r>
              <a:rPr lang="fr-FR" b="1" baseline="-25000" dirty="0" err="1" smtClean="0">
                <a:solidFill>
                  <a:srgbClr val="C00000"/>
                </a:solidFill>
                <a:sym typeface="Symbol"/>
              </a:rPr>
              <a:t>th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sym typeface="Symbol"/>
              </a:rPr>
              <a:t>dS</a:t>
            </a:r>
            <a:endParaRPr lang="fr-FR" b="1" dirty="0" smtClean="0">
              <a:solidFill>
                <a:srgbClr val="C00000"/>
              </a:solidFill>
              <a:sym typeface="Symbol"/>
            </a:endParaRP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résistance	U = V = R I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		</a:t>
            </a:r>
            <a:r>
              <a:rPr lang="fr-FR" b="1" dirty="0" err="1" smtClean="0">
                <a:solidFill>
                  <a:srgbClr val="C00000"/>
                </a:solidFill>
                <a:sym typeface="Symbol"/>
              </a:rPr>
              <a:t>R.thermique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T = </a:t>
            </a:r>
            <a:r>
              <a:rPr lang="fr-FR" b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fr-FR" b="1" baseline="-25000" dirty="0" err="1" smtClean="0">
                <a:solidFill>
                  <a:srgbClr val="C00000"/>
                </a:solidFill>
                <a:sym typeface="Symbol"/>
              </a:rPr>
              <a:t>th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x </a:t>
            </a:r>
          </a:p>
          <a:p>
            <a:r>
              <a:rPr lang="fr-FR" b="1" dirty="0" smtClean="0">
                <a:solidFill>
                  <a:srgbClr val="C00000"/>
                </a:solidFill>
                <a:sym typeface="Symbol"/>
              </a:rPr>
              <a:t>		</a:t>
            </a:r>
            <a:r>
              <a:rPr lang="fr-FR" b="1" dirty="0" smtClean="0">
                <a:solidFill>
                  <a:srgbClr val="7030A0"/>
                </a:solidFill>
                <a:sym typeface="Symbol"/>
              </a:rPr>
              <a:t>R = </a:t>
            </a:r>
            <a:r>
              <a:rPr lang="el-GR" b="1" dirty="0" smtClean="0">
                <a:solidFill>
                  <a:srgbClr val="7030A0"/>
                </a:solidFill>
                <a:sym typeface="Symbol"/>
              </a:rPr>
              <a:t>ρ</a:t>
            </a:r>
            <a:r>
              <a:rPr lang="fr-FR" b="1" dirty="0" smtClean="0">
                <a:solidFill>
                  <a:srgbClr val="7030A0"/>
                </a:solidFill>
                <a:sym typeface="Symbol"/>
              </a:rPr>
              <a:t> L / S = L / ( </a:t>
            </a:r>
            <a:r>
              <a:rPr lang="el-GR" b="1" dirty="0" smtClean="0">
                <a:solidFill>
                  <a:srgbClr val="7030A0"/>
                </a:solidFill>
                <a:sym typeface="Symbol"/>
              </a:rPr>
              <a:t>σ</a:t>
            </a:r>
            <a:r>
              <a:rPr lang="fr-FR" b="1" dirty="0" smtClean="0">
                <a:solidFill>
                  <a:srgbClr val="7030A0"/>
                </a:solidFill>
                <a:sym typeface="Symbol"/>
              </a:rPr>
              <a:t> S )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	 	      </a:t>
            </a:r>
            <a:r>
              <a:rPr lang="fr-FR" b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fr-FR" b="1" baseline="-25000" dirty="0" err="1" smtClean="0">
                <a:solidFill>
                  <a:srgbClr val="C00000"/>
                </a:solidFill>
                <a:sym typeface="Symbol"/>
              </a:rPr>
              <a:t>th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= L / ( </a:t>
            </a:r>
            <a:r>
              <a:rPr lang="el-GR" b="1" dirty="0" smtClean="0">
                <a:solidFill>
                  <a:srgbClr val="C00000"/>
                </a:solidFill>
                <a:sym typeface="Symbol"/>
              </a:rPr>
              <a:t>λ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S )</a:t>
            </a: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loi d’Ohm intégrée V = R I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			 	      T = </a:t>
            </a:r>
            <a:r>
              <a:rPr lang="fr-FR" b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fr-FR" b="1" baseline="-25000" dirty="0" err="1" smtClean="0">
                <a:solidFill>
                  <a:srgbClr val="C00000"/>
                </a:solidFill>
                <a:sym typeface="Symbol"/>
              </a:rPr>
              <a:t>th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I</a:t>
            </a:r>
          </a:p>
          <a:p>
            <a:r>
              <a:rPr lang="fr-FR" b="1" dirty="0" smtClean="0">
                <a:solidFill>
                  <a:srgbClr val="7030A0"/>
                </a:solidFill>
                <a:sym typeface="Symbol"/>
              </a:rPr>
              <a:t>capacité		Q = C V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			capacité th.   Q = m c T = C T </a:t>
            </a:r>
            <a:endParaRPr lang="fr-FR" dirty="0" smtClean="0"/>
          </a:p>
        </p:txBody>
      </p:sp>
      <p:grpSp>
        <p:nvGrpSpPr>
          <p:cNvPr id="16" name="Groupe 15"/>
          <p:cNvGrpSpPr/>
          <p:nvPr/>
        </p:nvGrpSpPr>
        <p:grpSpPr>
          <a:xfrm>
            <a:off x="6300192" y="2276872"/>
            <a:ext cx="2411760" cy="1296144"/>
            <a:chOff x="6300192" y="2276872"/>
            <a:chExt cx="2411760" cy="1296144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 flipH="1">
              <a:off x="6300192" y="2780928"/>
              <a:ext cx="2411760" cy="360040"/>
              <a:chOff x="4230" y="9697"/>
              <a:chExt cx="3986" cy="1077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 rot="-5400000">
                <a:off x="6882" y="9441"/>
                <a:ext cx="1067" cy="1600"/>
              </a:xfrm>
              <a:prstGeom prst="can">
                <a:avLst>
                  <a:gd name="adj" fmla="val 37488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C0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auto">
              <a:xfrm rot="-5400000">
                <a:off x="5685" y="9435"/>
                <a:ext cx="1067" cy="1600"/>
              </a:xfrm>
              <a:prstGeom prst="can">
                <a:avLst>
                  <a:gd name="adj" fmla="val 37488"/>
                </a:avLst>
              </a:prstGeom>
              <a:gradFill rotWithShape="1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 rot="-5400000">
                <a:off x="4485" y="9442"/>
                <a:ext cx="1077" cy="1587"/>
              </a:xfrm>
              <a:prstGeom prst="can">
                <a:avLst>
                  <a:gd name="adj" fmla="val 36838"/>
                </a:avLst>
              </a:prstGeom>
              <a:gradFill rotWithShape="1">
                <a:gsLst>
                  <a:gs pos="0">
                    <a:srgbClr val="4F81BD"/>
                  </a:gs>
                  <a:gs pos="100000">
                    <a:srgbClr val="92D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" name="Ellipse 3"/>
            <p:cNvSpPr/>
            <p:nvPr/>
          </p:nvSpPr>
          <p:spPr>
            <a:xfrm>
              <a:off x="6876256" y="2276872"/>
              <a:ext cx="720080" cy="12961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rot="5400000" flipH="1">
              <a:off x="6605889" y="2475230"/>
              <a:ext cx="356697" cy="968092"/>
            </a:xfrm>
            <a:prstGeom prst="can">
              <a:avLst>
                <a:gd name="adj" fmla="val 37488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C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7" name="Ellipse 16"/>
          <p:cNvSpPr/>
          <p:nvPr/>
        </p:nvSpPr>
        <p:spPr>
          <a:xfrm>
            <a:off x="7164288" y="2780928"/>
            <a:ext cx="144016" cy="36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/>
        </p:nvCxnSpPr>
        <p:spPr>
          <a:xfrm>
            <a:off x="5076056" y="4365104"/>
            <a:ext cx="0" cy="223224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3291885" cy="237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99592" y="6926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1628800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Une proposition d’outil pédagogique</a:t>
            </a:r>
          </a:p>
          <a:p>
            <a:r>
              <a:rPr lang="fr-FR" sz="2000" dirty="0" smtClean="0"/>
              <a:t>Comment « imager » l’énergie qui se propage lors d’une conduction thermique ?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Evolution transitoire d’un profil de température lors d’une conduction thermique </a:t>
            </a:r>
            <a:r>
              <a:rPr lang="fr-FR" sz="2000" dirty="0" smtClean="0">
                <a:sym typeface="Symbol"/>
              </a:rPr>
              <a:t> </a:t>
            </a:r>
            <a:r>
              <a:rPr lang="fr-FR" sz="2000" dirty="0" smtClean="0"/>
              <a:t>voir fichier Excel joint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Aux temps longs, la barre n’est pas à l’équilibre. C’est le maintien du déséquilibre de T aux extrémités qui fait perdurer le transfert. 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54868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       Flux thermique. Résistance thermique.</a:t>
            </a:r>
          </a:p>
          <a:p>
            <a:r>
              <a:rPr lang="fr-FR" sz="1600" dirty="0" smtClean="0"/>
              <a:t>	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824536" cy="372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55576" y="148478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R</a:t>
            </a:r>
            <a:r>
              <a:rPr lang="fr-FR" b="1" baseline="-25000" dirty="0" err="1" smtClean="0"/>
              <a:t>th</a:t>
            </a:r>
            <a:r>
              <a:rPr lang="fr-FR" b="1" dirty="0" smtClean="0"/>
              <a:t> dans l’habitat </a:t>
            </a:r>
            <a:r>
              <a:rPr lang="fr-FR" dirty="0" smtClean="0"/>
              <a:t>:</a:t>
            </a:r>
          </a:p>
          <a:p>
            <a:r>
              <a:rPr lang="fr-FR" dirty="0" smtClean="0"/>
              <a:t>pour garder la même résistance thermique, on peut amincir la paroi en changeant le matériau 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236296" y="623731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</a:t>
            </a:r>
            <a:r>
              <a:rPr lang="fr-FR" sz="1400" dirty="0" err="1" smtClean="0"/>
              <a:t>Ademe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54868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       Flux thermique. Résistance thermique.</a:t>
            </a:r>
          </a:p>
          <a:p>
            <a:r>
              <a:rPr lang="fr-FR" sz="1600" dirty="0" smtClean="0"/>
              <a:t>	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148478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Comme en électricité, on définit des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résistances thermiques équivalentes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Non exigible, mais peut faciliter la compréhension.</a:t>
            </a:r>
          </a:p>
          <a:p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55576" y="54868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       Flux thermique. Résistance thermique.</a:t>
            </a:r>
          </a:p>
          <a:p>
            <a:r>
              <a:rPr lang="fr-FR" sz="1600" dirty="0" smtClean="0"/>
              <a:t>	</a:t>
            </a:r>
            <a:endParaRPr lang="fr-FR" sz="16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427984" y="2924944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55576" y="23488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Ex : mur plan de dimensions </a:t>
            </a:r>
            <a:r>
              <a:rPr lang="fr-FR" dirty="0" smtClean="0"/>
              <a:t>latérales infinies</a:t>
            </a:r>
            <a:r>
              <a:rPr lang="fr-FR" dirty="0" smtClean="0"/>
              <a:t>, fait de matériaux différents :</a:t>
            </a:r>
          </a:p>
          <a:p>
            <a:r>
              <a:rPr lang="fr-FR" dirty="0" smtClean="0"/>
              <a:t>                 en </a:t>
            </a:r>
            <a:r>
              <a:rPr lang="fr-FR" dirty="0" smtClean="0"/>
              <a:t>série                                                                   en parallèle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043608" y="3140968"/>
            <a:ext cx="2448272" cy="1512168"/>
            <a:chOff x="539552" y="3140968"/>
            <a:chExt cx="2448272" cy="1512168"/>
          </a:xfrm>
        </p:grpSpPr>
        <p:sp>
          <p:nvSpPr>
            <p:cNvPr id="10" name="Rectangle 9"/>
            <p:cNvSpPr/>
            <p:nvPr/>
          </p:nvSpPr>
          <p:spPr>
            <a:xfrm>
              <a:off x="1835696" y="3140968"/>
              <a:ext cx="432048" cy="1512168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1600" y="3140968"/>
              <a:ext cx="432048" cy="1512168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03648" y="3140968"/>
              <a:ext cx="432048" cy="151216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droite 13"/>
            <p:cNvSpPr/>
            <p:nvPr/>
          </p:nvSpPr>
          <p:spPr>
            <a:xfrm>
              <a:off x="539552" y="3356992"/>
              <a:ext cx="2448272" cy="1008112"/>
            </a:xfrm>
            <a:prstGeom prst="rightArrow">
              <a:avLst/>
            </a:prstGeom>
            <a:solidFill>
              <a:schemeClr val="accent2">
                <a:alpha val="48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220072" y="3140968"/>
            <a:ext cx="2232248" cy="1476164"/>
            <a:chOff x="5220072" y="3140968"/>
            <a:chExt cx="2232248" cy="1476164"/>
          </a:xfrm>
        </p:grpSpPr>
        <p:grpSp>
          <p:nvGrpSpPr>
            <p:cNvPr id="21" name="Groupe 20"/>
            <p:cNvGrpSpPr/>
            <p:nvPr/>
          </p:nvGrpSpPr>
          <p:grpSpPr>
            <a:xfrm rot="5400000">
              <a:off x="5526106" y="3122966"/>
              <a:ext cx="1476164" cy="1512168"/>
              <a:chOff x="5652120" y="3140968"/>
              <a:chExt cx="1296144" cy="151216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516216" y="3140968"/>
                <a:ext cx="432048" cy="1512168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652120" y="3140968"/>
                <a:ext cx="432048" cy="1512168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84168" y="3140968"/>
                <a:ext cx="432048" cy="1512168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Flèche droite 19"/>
            <p:cNvSpPr/>
            <p:nvPr/>
          </p:nvSpPr>
          <p:spPr>
            <a:xfrm>
              <a:off x="5220072" y="3789040"/>
              <a:ext cx="2232248" cy="216024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droite 21"/>
            <p:cNvSpPr/>
            <p:nvPr/>
          </p:nvSpPr>
          <p:spPr>
            <a:xfrm>
              <a:off x="5220072" y="4221088"/>
              <a:ext cx="2232248" cy="28803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 droite 22"/>
            <p:cNvSpPr/>
            <p:nvPr/>
          </p:nvSpPr>
          <p:spPr>
            <a:xfrm>
              <a:off x="5220072" y="3140968"/>
              <a:ext cx="2232248" cy="432048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475656" y="508518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R</a:t>
            </a:r>
            <a:r>
              <a:rPr lang="fr-FR" sz="2400" baseline="-25000" dirty="0" err="1" smtClean="0"/>
              <a:t>éq</a:t>
            </a:r>
            <a:r>
              <a:rPr lang="fr-FR" sz="2400" dirty="0" smtClean="0"/>
              <a:t> = </a:t>
            </a:r>
            <a:r>
              <a:rPr lang="el-GR" sz="2400" dirty="0" smtClean="0"/>
              <a:t>Σ</a:t>
            </a:r>
            <a:r>
              <a:rPr lang="fr-FR" sz="2400" dirty="0" smtClean="0"/>
              <a:t> R</a:t>
            </a:r>
            <a:r>
              <a:rPr lang="fr-FR" sz="2400" baseline="-25000" dirty="0" smtClean="0"/>
              <a:t>i</a:t>
            </a:r>
            <a:r>
              <a:rPr lang="fr-FR" sz="2400" dirty="0" smtClean="0"/>
              <a:t> 			    1 / </a:t>
            </a:r>
            <a:r>
              <a:rPr lang="fr-FR" sz="2400" dirty="0" err="1" smtClean="0"/>
              <a:t>R</a:t>
            </a:r>
            <a:r>
              <a:rPr lang="fr-FR" sz="2400" baseline="-25000" dirty="0" err="1" smtClean="0"/>
              <a:t>éq</a:t>
            </a:r>
            <a:r>
              <a:rPr lang="fr-FR" sz="2400" dirty="0" smtClean="0"/>
              <a:t> = </a:t>
            </a:r>
            <a:r>
              <a:rPr lang="el-GR" sz="2400" dirty="0" smtClean="0"/>
              <a:t>Σ</a:t>
            </a:r>
            <a:r>
              <a:rPr lang="fr-FR" sz="2400" dirty="0" smtClean="0"/>
              <a:t> 1 / R</a:t>
            </a:r>
            <a:r>
              <a:rPr lang="fr-FR" sz="2400" baseline="-25000" dirty="0" smtClean="0"/>
              <a:t>i</a:t>
            </a:r>
            <a:r>
              <a:rPr lang="fr-FR" sz="2400" dirty="0" smtClean="0"/>
              <a:t>                        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54868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       Flux thermique. Résistance thermique.</a:t>
            </a:r>
          </a:p>
          <a:p>
            <a:r>
              <a:rPr lang="fr-FR" sz="1600" dirty="0" smtClean="0"/>
              <a:t>	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755576" y="184482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Application concrète :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résistance thermique d’une </a:t>
            </a:r>
            <a:r>
              <a:rPr lang="fr-FR" sz="2400" dirty="0" err="1" smtClean="0">
                <a:solidFill>
                  <a:schemeClr val="tx2">
                    <a:lumMod val="75000"/>
                  </a:schemeClr>
                </a:solidFill>
              </a:rPr>
              <a:t>facade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827584" y="2996952"/>
            <a:ext cx="3384376" cy="3096344"/>
            <a:chOff x="2339752" y="2708920"/>
            <a:chExt cx="3888432" cy="3312368"/>
          </a:xfrm>
        </p:grpSpPr>
        <p:sp>
          <p:nvSpPr>
            <p:cNvPr id="21" name="Rectangle 20"/>
            <p:cNvSpPr/>
            <p:nvPr/>
          </p:nvSpPr>
          <p:spPr>
            <a:xfrm>
              <a:off x="2339752" y="3573016"/>
              <a:ext cx="3888432" cy="244827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isocèle 24"/>
            <p:cNvSpPr/>
            <p:nvPr/>
          </p:nvSpPr>
          <p:spPr>
            <a:xfrm>
              <a:off x="2339752" y="2708920"/>
              <a:ext cx="3888432" cy="864096"/>
            </a:xfrm>
            <a:prstGeom prst="triangle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Plaque 26"/>
            <p:cNvSpPr/>
            <p:nvPr/>
          </p:nvSpPr>
          <p:spPr>
            <a:xfrm>
              <a:off x="2843808" y="4797152"/>
              <a:ext cx="648072" cy="1224136"/>
            </a:xfrm>
            <a:prstGeom prst="bevel">
              <a:avLst>
                <a:gd name="adj" fmla="val 6214"/>
              </a:avLst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Plaque 27"/>
            <p:cNvSpPr/>
            <p:nvPr/>
          </p:nvSpPr>
          <p:spPr>
            <a:xfrm>
              <a:off x="4572000" y="4941168"/>
              <a:ext cx="1152128" cy="720080"/>
            </a:xfrm>
            <a:prstGeom prst="bevel">
              <a:avLst>
                <a:gd name="adj" fmla="val 621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4499992" y="3645024"/>
            <a:ext cx="4032448" cy="2376264"/>
            <a:chOff x="4499992" y="3501008"/>
            <a:chExt cx="4032448" cy="2376264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6804248" y="558924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e 40"/>
            <p:cNvGrpSpPr/>
            <p:nvPr/>
          </p:nvGrpSpPr>
          <p:grpSpPr>
            <a:xfrm>
              <a:off x="4788024" y="3501008"/>
              <a:ext cx="3384376" cy="504056"/>
              <a:chOff x="4788024" y="3717032"/>
              <a:chExt cx="3384376" cy="288032"/>
            </a:xfrm>
          </p:grpSpPr>
          <p:cxnSp>
            <p:nvCxnSpPr>
              <p:cNvPr id="33" name="Connecteur droit 32"/>
              <p:cNvCxnSpPr/>
              <p:nvPr/>
            </p:nvCxnSpPr>
            <p:spPr>
              <a:xfrm>
                <a:off x="6804248" y="3840474"/>
                <a:ext cx="13681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4788024" y="3840474"/>
                <a:ext cx="11521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5940152" y="3717032"/>
                <a:ext cx="100811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fr-FR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PORTE</a:t>
                </a:r>
                <a:endParaRPr lang="fr-FR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" name="Groupe 39"/>
            <p:cNvGrpSpPr/>
            <p:nvPr/>
          </p:nvGrpSpPr>
          <p:grpSpPr>
            <a:xfrm>
              <a:off x="4499992" y="4365104"/>
              <a:ext cx="4032448" cy="576064"/>
              <a:chOff x="4499992" y="4365104"/>
              <a:chExt cx="4032448" cy="288032"/>
            </a:xfrm>
          </p:grpSpPr>
          <p:cxnSp>
            <p:nvCxnSpPr>
              <p:cNvPr id="39" name="Connecteur droit 38"/>
              <p:cNvCxnSpPr/>
              <p:nvPr/>
            </p:nvCxnSpPr>
            <p:spPr>
              <a:xfrm>
                <a:off x="7452320" y="4509120"/>
                <a:ext cx="10801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4499992" y="4509120"/>
                <a:ext cx="9361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5292080" y="4365104"/>
                <a:ext cx="936104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fr-FR" b="1" spc="50" dirty="0" smtClean="0">
                    <a:ln w="11430">
                      <a:noFill/>
                    </a:ln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MUR</a:t>
                </a:r>
                <a:endParaRPr lang="fr-FR" b="1" spc="50" dirty="0">
                  <a:ln w="11430">
                    <a:noFill/>
                  </a:ln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cxnSp>
            <p:nvCxnSpPr>
              <p:cNvPr id="37" name="Connecteur droit 36"/>
              <p:cNvCxnSpPr>
                <a:stCxn id="35" idx="3"/>
              </p:cNvCxnSpPr>
              <p:nvPr/>
            </p:nvCxnSpPr>
            <p:spPr>
              <a:xfrm>
                <a:off x="6228184" y="4509120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660232" y="4365104"/>
                <a:ext cx="1080120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fr-FR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ISOLANT</a:t>
                </a:r>
                <a:endParaRPr lang="fr-FR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44" name="Connecteur droit 43"/>
            <p:cNvCxnSpPr/>
            <p:nvPr/>
          </p:nvCxnSpPr>
          <p:spPr>
            <a:xfrm>
              <a:off x="7524328" y="558924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4788024" y="5589240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004048" y="5301208"/>
              <a:ext cx="86409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FR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VITRE</a:t>
              </a:r>
              <a:endParaRPr lang="fr-F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47" name="Connecteur droit 46"/>
            <p:cNvCxnSpPr>
              <a:stCxn id="46" idx="3"/>
            </p:cNvCxnSpPr>
            <p:nvPr/>
          </p:nvCxnSpPr>
          <p:spPr>
            <a:xfrm>
              <a:off x="5868144" y="5589240"/>
              <a:ext cx="6567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102274" y="5301208"/>
              <a:ext cx="72008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FR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AIR</a:t>
              </a:r>
              <a:endParaRPr lang="fr-F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92280" y="5301208"/>
              <a:ext cx="86409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FR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VITRE</a:t>
              </a:r>
              <a:endParaRPr lang="fr-FR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 flipV="1">
              <a:off x="4788024" y="3717032"/>
              <a:ext cx="0" cy="18722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8172400" y="3717032"/>
              <a:ext cx="0" cy="18722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26828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476672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Attention avec les documents « authentiques » du bâtiment ! </a:t>
            </a:r>
          </a:p>
          <a:p>
            <a:r>
              <a:rPr lang="fr-FR" dirty="0" smtClean="0"/>
              <a:t>   </a:t>
            </a:r>
            <a:r>
              <a:rPr lang="fr-FR" b="1" dirty="0" smtClean="0">
                <a:solidFill>
                  <a:srgbClr val="C00000"/>
                </a:solidFill>
              </a:rPr>
              <a:t>résistance thermique du thermicien       </a:t>
            </a:r>
            <a:r>
              <a:rPr lang="fr-FR" sz="4800" b="1" baseline="-4000" dirty="0" smtClean="0">
                <a:solidFill>
                  <a:srgbClr val="C00000"/>
                </a:solidFill>
                <a:sym typeface="Symbol"/>
              </a:rPr>
              <a:t>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     résistance thermique du physicien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37112"/>
            <a:ext cx="39147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1043608" y="3789040"/>
            <a:ext cx="1368152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11760" y="4293096"/>
            <a:ext cx="1512168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83568" y="184482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ym typeface="Symbol"/>
              </a:rPr>
              <a:t>R</a:t>
            </a:r>
            <a:r>
              <a:rPr lang="fr-FR" baseline="-25000" dirty="0" err="1" smtClean="0">
                <a:sym typeface="Symbol"/>
              </a:rPr>
              <a:t>th</a:t>
            </a:r>
            <a:r>
              <a:rPr lang="fr-FR" dirty="0" smtClean="0">
                <a:sym typeface="Symbol"/>
              </a:rPr>
              <a:t> = épaisseur / conductivité thermique</a:t>
            </a:r>
          </a:p>
          <a:p>
            <a:r>
              <a:rPr lang="fr-FR" dirty="0" smtClean="0">
                <a:sym typeface="Symbol"/>
              </a:rPr>
              <a:t>      = e / </a:t>
            </a:r>
            <a:r>
              <a:rPr lang="el-GR" dirty="0" smtClean="0">
                <a:sym typeface="Symbol"/>
              </a:rPr>
              <a:t>λ</a:t>
            </a:r>
            <a:endParaRPr lang="fr-FR" dirty="0" smtClean="0">
              <a:sym typeface="Symbol"/>
            </a:endParaRPr>
          </a:p>
          <a:p>
            <a:r>
              <a:rPr lang="fr-FR" dirty="0" smtClean="0">
                <a:sym typeface="Symbol"/>
              </a:rPr>
              <a:t>Unité : m / (</a:t>
            </a:r>
            <a:r>
              <a:rPr lang="fr-FR" dirty="0" err="1" smtClean="0">
                <a:sym typeface="Symbol"/>
              </a:rPr>
              <a:t>W.m</a:t>
            </a:r>
            <a:r>
              <a:rPr lang="fr-FR" baseline="30000" dirty="0" err="1" smtClean="0">
                <a:sym typeface="Symbol"/>
              </a:rPr>
              <a:t>-1</a:t>
            </a:r>
            <a:r>
              <a:rPr lang="fr-FR" dirty="0" err="1" smtClean="0">
                <a:sym typeface="Symbol"/>
              </a:rPr>
              <a:t>.K</a:t>
            </a:r>
            <a:r>
              <a:rPr lang="fr-FR" baseline="30000" dirty="0" smtClean="0">
                <a:sym typeface="Symbol"/>
              </a:rPr>
              <a:t>-1</a:t>
            </a:r>
            <a:r>
              <a:rPr lang="fr-FR" dirty="0" smtClean="0">
                <a:sym typeface="Symbol"/>
              </a:rPr>
              <a:t>) = m². K / W</a:t>
            </a:r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267744" y="1412776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660232" y="1412776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563888" y="2780928"/>
            <a:ext cx="1296144" cy="15841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804248" y="4365104"/>
            <a:ext cx="1224136" cy="5040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076056" y="378904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 smtClean="0">
                <a:solidFill>
                  <a:srgbClr val="C00000"/>
                </a:solidFill>
                <a:latin typeface="French Script MT" pitchFamily="66" charset="0"/>
              </a:rPr>
              <a:t>Parenthèses oubliées</a:t>
            </a:r>
            <a:endParaRPr lang="fr-FR" sz="2800" i="1" dirty="0">
              <a:solidFill>
                <a:srgbClr val="C00000"/>
              </a:solidFill>
              <a:latin typeface="French Script MT" pitchFamily="66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8280412" y="4473116"/>
            <a:ext cx="0" cy="36004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644008" y="1772816"/>
            <a:ext cx="0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860032" y="1844824"/>
            <a:ext cx="40324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ym typeface="Symbol"/>
              </a:rPr>
              <a:t>R</a:t>
            </a:r>
            <a:r>
              <a:rPr lang="fr-FR" baseline="-25000" dirty="0" err="1" smtClean="0">
                <a:sym typeface="Symbol"/>
              </a:rPr>
              <a:t>th</a:t>
            </a:r>
            <a:r>
              <a:rPr lang="fr-FR" dirty="0" smtClean="0">
                <a:sym typeface="Symbol"/>
              </a:rPr>
              <a:t> = épaisseur / (conductivité </a:t>
            </a:r>
            <a:r>
              <a:rPr lang="fr-FR" dirty="0" smtClean="0">
                <a:sym typeface="Symbol"/>
              </a:rPr>
              <a:t>thermique         x </a:t>
            </a:r>
            <a:r>
              <a:rPr lang="fr-FR" dirty="0" smtClean="0">
                <a:sym typeface="Symbol"/>
              </a:rPr>
              <a:t>surface )</a:t>
            </a:r>
          </a:p>
          <a:p>
            <a:r>
              <a:rPr lang="fr-FR" dirty="0" smtClean="0">
                <a:sym typeface="Symbol"/>
              </a:rPr>
              <a:t>    </a:t>
            </a:r>
            <a:r>
              <a:rPr lang="fr-FR" dirty="0" smtClean="0">
                <a:sym typeface="Symbol"/>
              </a:rPr>
              <a:t>   = </a:t>
            </a:r>
            <a:r>
              <a:rPr lang="fr-FR" dirty="0" smtClean="0">
                <a:sym typeface="Symbol"/>
              </a:rPr>
              <a:t>e / (</a:t>
            </a:r>
            <a:r>
              <a:rPr lang="el-GR" dirty="0" smtClean="0">
                <a:sym typeface="Symbol"/>
              </a:rPr>
              <a:t>λ</a:t>
            </a:r>
            <a:r>
              <a:rPr lang="fr-FR" dirty="0" smtClean="0">
                <a:sym typeface="Symbol"/>
              </a:rPr>
              <a:t> S)</a:t>
            </a:r>
          </a:p>
          <a:p>
            <a:r>
              <a:rPr lang="fr-FR" dirty="0" smtClean="0">
                <a:sym typeface="Symbol"/>
              </a:rPr>
              <a:t>Unité : m / (</a:t>
            </a:r>
            <a:r>
              <a:rPr lang="fr-FR" dirty="0" err="1" smtClean="0">
                <a:sym typeface="Symbol"/>
              </a:rPr>
              <a:t>W.m</a:t>
            </a:r>
            <a:r>
              <a:rPr lang="fr-FR" baseline="30000" dirty="0" err="1" smtClean="0">
                <a:sym typeface="Symbol"/>
              </a:rPr>
              <a:t>-1</a:t>
            </a:r>
            <a:r>
              <a:rPr lang="fr-FR" dirty="0" err="1" smtClean="0">
                <a:sym typeface="Symbol"/>
              </a:rPr>
              <a:t>.K</a:t>
            </a:r>
            <a:r>
              <a:rPr lang="fr-FR" baseline="30000" dirty="0" smtClean="0">
                <a:sym typeface="Symbol"/>
              </a:rPr>
              <a:t>-1</a:t>
            </a:r>
            <a:r>
              <a:rPr lang="fr-FR" dirty="0" smtClean="0">
                <a:sym typeface="Symbol"/>
              </a:rPr>
              <a:t> m²) =  K / W</a:t>
            </a:r>
          </a:p>
          <a:p>
            <a:endParaRPr lang="fr-FR" sz="1600" dirty="0" smtClean="0">
              <a:sym typeface="Symbol"/>
            </a:endParaRPr>
          </a:p>
          <a:p>
            <a:r>
              <a:rPr lang="fr-FR" sz="1600" dirty="0" smtClean="0">
                <a:sym typeface="Symbol"/>
              </a:rPr>
              <a:t>Avec cette définition, on conserve l’analogie électrique.</a:t>
            </a:r>
            <a:r>
              <a:rPr lang="fr-FR" dirty="0" smtClean="0">
                <a:sym typeface="Symbol"/>
              </a:rPr>
              <a:t> 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067944" y="609329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Attention à l’article </a:t>
            </a:r>
            <a:r>
              <a:rPr lang="fr-FR" dirty="0" err="1" smtClean="0"/>
              <a:t>Wikipedia</a:t>
            </a:r>
            <a:r>
              <a:rPr lang="fr-FR" dirty="0" smtClean="0"/>
              <a:t> sur la résistance thermique de conduction </a:t>
            </a:r>
            <a:r>
              <a:rPr lang="fr-FR" sz="1400" dirty="0" smtClean="0"/>
              <a:t>(mars 2012)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8460432" y="4221088"/>
            <a:ext cx="0" cy="4320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572000" y="4365104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7" grpId="0" animBg="1"/>
      <p:bldP spid="18" grpId="0"/>
      <p:bldP spid="23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3203848" y="27089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Observons un peu </a:t>
            </a:r>
          </a:p>
          <a:p>
            <a:r>
              <a:rPr lang="fr-FR" dirty="0" smtClean="0"/>
              <a:t>dans COMPRENDRE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2520280" cy="336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302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317" y="3717032"/>
            <a:ext cx="4568683" cy="314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4750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0"/>
            <a:ext cx="328498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6444208" y="28529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lampe » à souder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43608" y="10527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Encore …</a:t>
            </a:r>
            <a:endParaRPr lang="fr-FR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30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49999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3753" t="4921" r="3753" b="4921"/>
          <a:stretch>
            <a:fillRect/>
          </a:stretch>
        </p:blipFill>
        <p:spPr bwMode="auto">
          <a:xfrm>
            <a:off x="1" y="3212976"/>
            <a:ext cx="4572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536" y="3212976"/>
            <a:ext cx="425446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563888" y="2996952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Images : </a:t>
            </a:r>
            <a:r>
              <a:rPr lang="fr-FR" sz="1100" dirty="0" err="1" smtClean="0"/>
              <a:t>Ademe</a:t>
            </a:r>
            <a:r>
              <a:rPr lang="fr-FR" sz="1100" dirty="0" smtClean="0"/>
              <a:t> – FLIR </a:t>
            </a:r>
            <a:r>
              <a:rPr lang="fr-FR" sz="1100" dirty="0" err="1" smtClean="0"/>
              <a:t>systems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9512" y="1412776"/>
            <a:ext cx="3312368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fr-FR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source froide doit gagner plus d’entropie que la source chaude n’en perd.</a:t>
            </a:r>
            <a:endParaRPr lang="fr-F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1412776"/>
            <a:ext cx="331236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 ! Le 2</a:t>
            </a:r>
            <a:r>
              <a:rPr lang="fr-FR" sz="5400" b="1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ème</a:t>
            </a:r>
            <a:r>
              <a:rPr lang="fr-F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principe impose ce transfert « inutile »</a:t>
            </a:r>
            <a:endParaRPr lang="fr-F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40466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 smtClean="0"/>
              <a:t>	Bilans d’énergie. 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915816" y="1853936"/>
            <a:ext cx="2303575" cy="66259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Source chaude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796385" y="1844824"/>
            <a:ext cx="2231634" cy="69253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Source froide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812705" y="3207755"/>
            <a:ext cx="1732452" cy="934656"/>
          </a:xfrm>
          <a:prstGeom prst="ellipse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075509" y="3500648"/>
            <a:ext cx="1199503" cy="23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Système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flipV="1">
            <a:off x="3613202" y="2710487"/>
            <a:ext cx="932294" cy="964596"/>
          </a:xfrm>
          <a:custGeom>
            <a:avLst/>
            <a:gdLst>
              <a:gd name="G0" fmla="+- 15100 0 0"/>
              <a:gd name="G1" fmla="+- 2654 0 0"/>
              <a:gd name="G2" fmla="+- 12158 0 2654"/>
              <a:gd name="G3" fmla="+- G2 0 2654"/>
              <a:gd name="G4" fmla="*/ G3 32768 32059"/>
              <a:gd name="G5" fmla="*/ G4 1 2"/>
              <a:gd name="G6" fmla="+- 21600 0 15100"/>
              <a:gd name="G7" fmla="*/ G6 2654 6079"/>
              <a:gd name="G8" fmla="+- G7 15100 0"/>
              <a:gd name="T0" fmla="*/ 15100 w 21600"/>
              <a:gd name="T1" fmla="*/ 0 h 21600"/>
              <a:gd name="T2" fmla="*/ 15100 w 21600"/>
              <a:gd name="T3" fmla="*/ 12158 h 21600"/>
              <a:gd name="T4" fmla="*/ 350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654"/>
                </a:lnTo>
                <a:lnTo>
                  <a:pt x="12427" y="2654"/>
                </a:lnTo>
                <a:cubicBezTo>
                  <a:pt x="5564" y="2654"/>
                  <a:pt x="0" y="6909"/>
                  <a:pt x="0" y="12158"/>
                </a:cubicBezTo>
                <a:lnTo>
                  <a:pt x="0" y="21600"/>
                </a:lnTo>
                <a:lnTo>
                  <a:pt x="7001" y="21600"/>
                </a:lnTo>
                <a:lnTo>
                  <a:pt x="7001" y="12158"/>
                </a:lnTo>
                <a:cubicBezTo>
                  <a:pt x="7001" y="10692"/>
                  <a:pt x="9430" y="9504"/>
                  <a:pt x="12427" y="9504"/>
                </a:cubicBezTo>
                <a:lnTo>
                  <a:pt x="15100" y="9504"/>
                </a:lnTo>
                <a:lnTo>
                  <a:pt x="15100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6200000" flipV="1">
            <a:off x="6788393" y="2604511"/>
            <a:ext cx="842231" cy="1065899"/>
          </a:xfrm>
          <a:custGeom>
            <a:avLst/>
            <a:gdLst>
              <a:gd name="G0" fmla="+- 14555 0 0"/>
              <a:gd name="G1" fmla="+- 3775 0 0"/>
              <a:gd name="G2" fmla="+- 12158 0 3775"/>
              <a:gd name="G3" fmla="+- G2 0 3775"/>
              <a:gd name="G4" fmla="*/ G3 32768 32059"/>
              <a:gd name="G5" fmla="*/ G4 1 2"/>
              <a:gd name="G6" fmla="+- 21600 0 14555"/>
              <a:gd name="G7" fmla="*/ G6 3775 6079"/>
              <a:gd name="G8" fmla="+- G7 14555 0"/>
              <a:gd name="T0" fmla="*/ 14555 w 21600"/>
              <a:gd name="T1" fmla="*/ 0 h 21600"/>
              <a:gd name="T2" fmla="*/ 14555 w 21600"/>
              <a:gd name="T3" fmla="*/ 12158 h 21600"/>
              <a:gd name="T4" fmla="*/ 235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55" y="0"/>
                </a:lnTo>
                <a:lnTo>
                  <a:pt x="14555" y="3775"/>
                </a:lnTo>
                <a:lnTo>
                  <a:pt x="12427" y="3775"/>
                </a:lnTo>
                <a:cubicBezTo>
                  <a:pt x="5564" y="3775"/>
                  <a:pt x="0" y="7528"/>
                  <a:pt x="0" y="12158"/>
                </a:cubicBezTo>
                <a:lnTo>
                  <a:pt x="0" y="21600"/>
                </a:lnTo>
                <a:lnTo>
                  <a:pt x="4710" y="21600"/>
                </a:lnTo>
                <a:lnTo>
                  <a:pt x="4710" y="12158"/>
                </a:lnTo>
                <a:cubicBezTo>
                  <a:pt x="4710" y="10073"/>
                  <a:pt x="8165" y="8383"/>
                  <a:pt x="12427" y="8383"/>
                </a:cubicBezTo>
                <a:lnTo>
                  <a:pt x="14555" y="8383"/>
                </a:lnTo>
                <a:lnTo>
                  <a:pt x="14555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501281" y="4375423"/>
            <a:ext cx="355300" cy="934656"/>
          </a:xfrm>
          <a:prstGeom prst="downArrow">
            <a:avLst>
              <a:gd name="adj1" fmla="val 50000"/>
              <a:gd name="adj2" fmla="val 7417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078106" y="3675083"/>
            <a:ext cx="932294" cy="3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&lt; 0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347461" y="3675083"/>
            <a:ext cx="932294" cy="23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&gt; 0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940267" y="4581100"/>
            <a:ext cx="932294" cy="27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W &lt; 0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326737" y="5427236"/>
            <a:ext cx="2686770" cy="467328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Utilisateur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2780928"/>
            <a:ext cx="2520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Moteur thermique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140968"/>
            <a:ext cx="33123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fr-F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Devrait suffire …</a:t>
            </a:r>
            <a:endParaRPr lang="fr-F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5896" y="2204864"/>
            <a:ext cx="4431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Voici ce qu’on veut :</a:t>
            </a:r>
            <a:endParaRPr lang="fr-F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96744" y="1052736"/>
            <a:ext cx="4692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Voici comment faire :</a:t>
            </a:r>
            <a:endParaRPr lang="fr-F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1" grpId="1"/>
      <p:bldP spid="1027" grpId="0" animBg="1"/>
      <p:bldP spid="1028" grpId="0" animBg="1"/>
      <p:bldP spid="1031" grpId="0" animBg="1"/>
      <p:bldP spid="1031" grpId="1" animBg="1"/>
      <p:bldP spid="1031" grpId="2" animBg="1"/>
      <p:bldP spid="1032" grpId="0" animBg="1"/>
      <p:bldP spid="1032" grpId="1" animBg="1"/>
      <p:bldP spid="1033" grpId="1" animBg="1"/>
      <p:bldP spid="1034" grpId="0"/>
      <p:bldP spid="1035" grpId="0"/>
      <p:bldP spid="17" grpId="0"/>
      <p:bldP spid="17" grpId="1"/>
      <p:bldP spid="20" grpId="0"/>
      <p:bldP spid="20" grpId="1"/>
      <p:bldP spid="26" grpId="0"/>
      <p:bldP spid="26" grpId="1"/>
      <p:bldP spid="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112474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Thème : Energie matière rayonnement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54868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COMPRENDRE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3608" y="1700809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670695" cy="133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99592" y="2132856"/>
            <a:ext cx="7632848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 que dit le préambule :</a:t>
            </a:r>
          </a:p>
          <a:p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L’étude des transferts d’énergie entre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C00000"/>
                </a:solidFill>
              </a:rPr>
              <a:t>systèmes macroscopiques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traite de notions de base de la thermodynamique (</a:t>
            </a:r>
            <a:r>
              <a:rPr lang="fr-FR" dirty="0" smtClean="0">
                <a:solidFill>
                  <a:srgbClr val="C00000"/>
                </a:solidFill>
              </a:rPr>
              <a:t>énergie interne, transferts thermiques, travail, capacité thermique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), première étape vers l’</a:t>
            </a:r>
            <a:r>
              <a:rPr lang="fr-FR" dirty="0" smtClean="0">
                <a:solidFill>
                  <a:srgbClr val="C00000"/>
                </a:solidFill>
              </a:rPr>
              <a:t>étude future de ses principes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 diversité des transferts thermiques permet d’évoquer l’</a:t>
            </a:r>
            <a:r>
              <a:rPr lang="fr-FR" dirty="0" smtClean="0">
                <a:solidFill>
                  <a:srgbClr val="C00000"/>
                </a:solidFill>
              </a:rPr>
              <a:t>irréversibilité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des phénomènes liée, en particulier aux </a:t>
            </a:r>
            <a:r>
              <a:rPr lang="fr-FR" dirty="0" smtClean="0">
                <a:solidFill>
                  <a:srgbClr val="C00000"/>
                </a:solidFill>
              </a:rPr>
              <a:t>processus diffusifs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(…).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Ainsi, les </a:t>
            </a:r>
            <a:r>
              <a:rPr lang="fr-FR" dirty="0" smtClean="0">
                <a:solidFill>
                  <a:srgbClr val="C00000"/>
                </a:solidFill>
              </a:rPr>
              <a:t>bilans d’énergie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peuvent être empruntés au </a:t>
            </a:r>
            <a:r>
              <a:rPr lang="fr-FR" dirty="0" smtClean="0">
                <a:solidFill>
                  <a:srgbClr val="7030A0"/>
                </a:solidFill>
              </a:rPr>
              <a:t>domaine de l’habitat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(problématique du </a:t>
            </a:r>
            <a:r>
              <a:rPr lang="fr-FR" dirty="0" smtClean="0">
                <a:solidFill>
                  <a:srgbClr val="7030A0"/>
                </a:solidFill>
              </a:rPr>
              <a:t>chauffage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d’une habitation, géothermie,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7030A0"/>
                </a:solidFill>
              </a:rPr>
              <a:t>pompe à chaleur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7030A0"/>
                </a:solidFill>
              </a:rPr>
              <a:t>climatiseur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fr-FR" dirty="0" smtClean="0">
                <a:solidFill>
                  <a:srgbClr val="7030A0"/>
                </a:solidFill>
              </a:rPr>
              <a:t>réfrigérateur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etc.), du 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transport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moteurs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effets thermiques liés au frottement, etc.) ou bien encore celui de la </a:t>
            </a:r>
            <a:r>
              <a:rPr lang="fr-FR" dirty="0" smtClean="0">
                <a:solidFill>
                  <a:srgbClr val="FFFF00"/>
                </a:solidFill>
              </a:rPr>
              <a:t>production d’énergie</a:t>
            </a:r>
          </a:p>
          <a:p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899592" y="2132856"/>
            <a:ext cx="7632848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 que dit le préambule :</a:t>
            </a:r>
          </a:p>
          <a:p>
            <a:r>
              <a:rPr lang="fr-FR" dirty="0" smtClean="0"/>
              <a:t>L’étude des transferts d’énergie entre systèmes </a:t>
            </a:r>
            <a:r>
              <a:rPr lang="fr-FR" dirty="0" smtClean="0">
                <a:solidFill>
                  <a:srgbClr val="C00000"/>
                </a:solidFill>
              </a:rPr>
              <a:t>macroscopiques</a:t>
            </a:r>
            <a:r>
              <a:rPr lang="fr-FR" dirty="0" smtClean="0"/>
              <a:t> traite de notions de base de la thermodynamique (</a:t>
            </a:r>
            <a:r>
              <a:rPr lang="fr-FR" dirty="0" smtClean="0">
                <a:solidFill>
                  <a:srgbClr val="C00000"/>
                </a:solidFill>
              </a:rPr>
              <a:t>énergie interne, transferts thermiques, travail, capacité thermique</a:t>
            </a:r>
            <a:r>
              <a:rPr lang="fr-FR" dirty="0" smtClean="0"/>
              <a:t>), première étape vers l’</a:t>
            </a:r>
            <a:r>
              <a:rPr lang="fr-FR" dirty="0" smtClean="0">
                <a:solidFill>
                  <a:srgbClr val="C00000"/>
                </a:solidFill>
              </a:rPr>
              <a:t>étude future de ses principes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La diversité des transferts thermiques permet d’évoquer l’</a:t>
            </a:r>
            <a:r>
              <a:rPr lang="fr-FR" dirty="0" smtClean="0">
                <a:solidFill>
                  <a:srgbClr val="C00000"/>
                </a:solidFill>
              </a:rPr>
              <a:t>irréversibilité</a:t>
            </a:r>
            <a:r>
              <a:rPr lang="fr-FR" dirty="0" smtClean="0"/>
              <a:t> des phénomènes liée, en particulier aux processus diffusifs(…). </a:t>
            </a:r>
          </a:p>
          <a:p>
            <a:endParaRPr lang="fr-FR" dirty="0" smtClean="0"/>
          </a:p>
          <a:p>
            <a:r>
              <a:rPr lang="fr-FR" dirty="0" smtClean="0"/>
              <a:t>Ainsi, les </a:t>
            </a:r>
            <a:r>
              <a:rPr lang="fr-FR" dirty="0" smtClean="0">
                <a:solidFill>
                  <a:srgbClr val="C00000"/>
                </a:solidFill>
              </a:rPr>
              <a:t>bilans d’énergie</a:t>
            </a:r>
            <a:r>
              <a:rPr lang="fr-FR" dirty="0" smtClean="0"/>
              <a:t> peuvent être empruntés au </a:t>
            </a:r>
            <a:r>
              <a:rPr lang="fr-FR" dirty="0" smtClean="0">
                <a:solidFill>
                  <a:srgbClr val="C00000"/>
                </a:solidFill>
              </a:rPr>
              <a:t>domaine de l’habitat </a:t>
            </a:r>
            <a:r>
              <a:rPr lang="fr-FR" dirty="0" smtClean="0"/>
              <a:t>(problématique du chauffage d’une habitation, géothermie, pompe à chaleur, climatiseur, réfrigérateur, etc.), du </a:t>
            </a:r>
            <a:r>
              <a:rPr lang="fr-FR" dirty="0" smtClean="0">
                <a:solidFill>
                  <a:srgbClr val="C00000"/>
                </a:solidFill>
              </a:rPr>
              <a:t>transport</a:t>
            </a:r>
            <a:r>
              <a:rPr lang="fr-FR" dirty="0" smtClean="0"/>
              <a:t> (moteurs, effets thermiques liés au frottement, etc.) ou bien encore celui de la </a:t>
            </a:r>
            <a:r>
              <a:rPr lang="fr-FR" dirty="0" smtClean="0">
                <a:solidFill>
                  <a:srgbClr val="C00000"/>
                </a:solidFill>
              </a:rPr>
              <a:t>production d’énergie</a:t>
            </a:r>
          </a:p>
          <a:p>
            <a:endParaRPr lang="fr-FR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0466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 smtClean="0"/>
              <a:t>	Bilans d’énergie. 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355976" y="1347126"/>
            <a:ext cx="1849317" cy="46230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Source chaude</a:t>
            </a: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668505" y="1340768"/>
            <a:ext cx="1791562" cy="48319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Source froide</a:t>
            </a: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5878804" y="2291719"/>
            <a:ext cx="1390817" cy="652133"/>
          </a:xfrm>
          <a:prstGeom prst="ellipse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089784" y="2496077"/>
            <a:ext cx="962964" cy="163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Système</a:t>
            </a: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flipV="1">
            <a:off x="4915839" y="1944763"/>
            <a:ext cx="748448" cy="673023"/>
          </a:xfrm>
          <a:custGeom>
            <a:avLst/>
            <a:gdLst>
              <a:gd name="G0" fmla="+- 15100 0 0"/>
              <a:gd name="G1" fmla="+- 2654 0 0"/>
              <a:gd name="G2" fmla="+- 12158 0 2654"/>
              <a:gd name="G3" fmla="+- G2 0 2654"/>
              <a:gd name="G4" fmla="*/ G3 32768 32059"/>
              <a:gd name="G5" fmla="*/ G4 1 2"/>
              <a:gd name="G6" fmla="+- 21600 0 15100"/>
              <a:gd name="G7" fmla="*/ G6 2654 6079"/>
              <a:gd name="G8" fmla="+- G7 15100 0"/>
              <a:gd name="T0" fmla="*/ 15100 w 21600"/>
              <a:gd name="T1" fmla="*/ 0 h 21600"/>
              <a:gd name="T2" fmla="*/ 15100 w 21600"/>
              <a:gd name="T3" fmla="*/ 12158 h 21600"/>
              <a:gd name="T4" fmla="*/ 350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654"/>
                </a:lnTo>
                <a:lnTo>
                  <a:pt x="12427" y="2654"/>
                </a:lnTo>
                <a:cubicBezTo>
                  <a:pt x="5564" y="2654"/>
                  <a:pt x="0" y="6909"/>
                  <a:pt x="0" y="12158"/>
                </a:cubicBezTo>
                <a:lnTo>
                  <a:pt x="0" y="21600"/>
                </a:lnTo>
                <a:lnTo>
                  <a:pt x="7001" y="21600"/>
                </a:lnTo>
                <a:lnTo>
                  <a:pt x="7001" y="12158"/>
                </a:lnTo>
                <a:cubicBezTo>
                  <a:pt x="7001" y="10692"/>
                  <a:pt x="9430" y="9504"/>
                  <a:pt x="12427" y="9504"/>
                </a:cubicBezTo>
                <a:lnTo>
                  <a:pt x="15100" y="9504"/>
                </a:lnTo>
                <a:lnTo>
                  <a:pt x="15100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6200000" flipV="1">
            <a:off x="7509142" y="1814819"/>
            <a:ext cx="587645" cy="855707"/>
          </a:xfrm>
          <a:custGeom>
            <a:avLst/>
            <a:gdLst>
              <a:gd name="G0" fmla="+- 14555 0 0"/>
              <a:gd name="G1" fmla="+- 3775 0 0"/>
              <a:gd name="G2" fmla="+- 12158 0 3775"/>
              <a:gd name="G3" fmla="+- G2 0 3775"/>
              <a:gd name="G4" fmla="*/ G3 32768 32059"/>
              <a:gd name="G5" fmla="*/ G4 1 2"/>
              <a:gd name="G6" fmla="+- 21600 0 14555"/>
              <a:gd name="G7" fmla="*/ G6 3775 6079"/>
              <a:gd name="G8" fmla="+- G7 14555 0"/>
              <a:gd name="T0" fmla="*/ 14555 w 21600"/>
              <a:gd name="T1" fmla="*/ 0 h 21600"/>
              <a:gd name="T2" fmla="*/ 14555 w 21600"/>
              <a:gd name="T3" fmla="*/ 12158 h 21600"/>
              <a:gd name="T4" fmla="*/ 235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55" y="0"/>
                </a:lnTo>
                <a:lnTo>
                  <a:pt x="14555" y="3775"/>
                </a:lnTo>
                <a:lnTo>
                  <a:pt x="12427" y="3775"/>
                </a:lnTo>
                <a:cubicBezTo>
                  <a:pt x="5564" y="3775"/>
                  <a:pt x="0" y="7528"/>
                  <a:pt x="0" y="12158"/>
                </a:cubicBezTo>
                <a:lnTo>
                  <a:pt x="0" y="21600"/>
                </a:lnTo>
                <a:lnTo>
                  <a:pt x="4710" y="21600"/>
                </a:lnTo>
                <a:lnTo>
                  <a:pt x="4710" y="12158"/>
                </a:lnTo>
                <a:cubicBezTo>
                  <a:pt x="4710" y="10073"/>
                  <a:pt x="8165" y="8383"/>
                  <a:pt x="12427" y="8383"/>
                </a:cubicBezTo>
                <a:lnTo>
                  <a:pt x="14555" y="8383"/>
                </a:lnTo>
                <a:lnTo>
                  <a:pt x="14555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6431595" y="3106430"/>
            <a:ext cx="285236" cy="652133"/>
          </a:xfrm>
          <a:prstGeom prst="downArrow">
            <a:avLst>
              <a:gd name="adj1" fmla="val 50000"/>
              <a:gd name="adj2" fmla="val 7417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697474" y="2617785"/>
            <a:ext cx="748448" cy="21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2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&lt; 0</a:t>
            </a: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702502" y="2617785"/>
            <a:ext cx="748448" cy="16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12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1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&gt; 0</a:t>
            </a: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784014" y="3249936"/>
            <a:ext cx="748448" cy="1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W &lt; 0</a:t>
            </a: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488667" y="3840306"/>
            <a:ext cx="2156947" cy="326066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Utilisateur</a:t>
            </a:r>
            <a:endParaRPr kumimoji="0" lang="fr-FR" sz="1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276872"/>
            <a:ext cx="5148064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Idée clé</a:t>
            </a:r>
          </a:p>
          <a:p>
            <a:pPr algn="ctr"/>
            <a:endParaRPr lang="fr-F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partir d’un transfert thermique NATUREL,</a:t>
            </a:r>
          </a:p>
          <a:p>
            <a:pPr algn="ctr"/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objet technique astucieux (turbine, piston) </a:t>
            </a:r>
          </a:p>
          <a:p>
            <a:pPr algn="ctr"/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met en mouvement et </a:t>
            </a:r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prélève de l’énergie</a:t>
            </a:r>
          </a:p>
          <a:p>
            <a:pPr algn="ctr"/>
            <a:r>
              <a:rPr lang="fr-F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 travail mécanique.</a:t>
            </a:r>
            <a:endParaRPr lang="fr-F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81128"/>
            <a:ext cx="2115319" cy="140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09120"/>
            <a:ext cx="1224136" cy="195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1" grpId="1" animBg="1"/>
      <p:bldP spid="1032" grpId="0" animBg="1"/>
      <p:bldP spid="1032" grpId="1" animBg="1"/>
      <p:bldP spid="1033" grpId="0" animBg="1"/>
      <p:bldP spid="103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0466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 smtClean="0"/>
              <a:t>	Bilans d’énergie. 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55776" y="1844824"/>
            <a:ext cx="2303575" cy="66259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Source chaude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796385" y="1844824"/>
            <a:ext cx="2231634" cy="69253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Source froide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4812705" y="3207755"/>
            <a:ext cx="1732452" cy="934656"/>
          </a:xfrm>
          <a:prstGeom prst="ellipse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075509" y="3500648"/>
            <a:ext cx="1199503" cy="23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Système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flipH="1" flipV="1">
            <a:off x="6660232" y="2708920"/>
            <a:ext cx="932294" cy="964596"/>
          </a:xfrm>
          <a:custGeom>
            <a:avLst/>
            <a:gdLst>
              <a:gd name="G0" fmla="+- 15100 0 0"/>
              <a:gd name="G1" fmla="+- 2654 0 0"/>
              <a:gd name="G2" fmla="+- 12158 0 2654"/>
              <a:gd name="G3" fmla="+- G2 0 2654"/>
              <a:gd name="G4" fmla="*/ G3 32768 32059"/>
              <a:gd name="G5" fmla="*/ G4 1 2"/>
              <a:gd name="G6" fmla="+- 21600 0 15100"/>
              <a:gd name="G7" fmla="*/ G6 2654 6079"/>
              <a:gd name="G8" fmla="+- G7 15100 0"/>
              <a:gd name="T0" fmla="*/ 15100 w 21600"/>
              <a:gd name="T1" fmla="*/ 0 h 21600"/>
              <a:gd name="T2" fmla="*/ 15100 w 21600"/>
              <a:gd name="T3" fmla="*/ 12158 h 21600"/>
              <a:gd name="T4" fmla="*/ 350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654"/>
                </a:lnTo>
                <a:lnTo>
                  <a:pt x="12427" y="2654"/>
                </a:lnTo>
                <a:cubicBezTo>
                  <a:pt x="5564" y="2654"/>
                  <a:pt x="0" y="6909"/>
                  <a:pt x="0" y="12158"/>
                </a:cubicBezTo>
                <a:lnTo>
                  <a:pt x="0" y="21600"/>
                </a:lnTo>
                <a:lnTo>
                  <a:pt x="7001" y="21600"/>
                </a:lnTo>
                <a:lnTo>
                  <a:pt x="7001" y="12158"/>
                </a:lnTo>
                <a:cubicBezTo>
                  <a:pt x="7001" y="10692"/>
                  <a:pt x="9430" y="9504"/>
                  <a:pt x="12427" y="9504"/>
                </a:cubicBezTo>
                <a:lnTo>
                  <a:pt x="15100" y="9504"/>
                </a:lnTo>
                <a:lnTo>
                  <a:pt x="15100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5400000" flipH="1" flipV="1">
            <a:off x="3531706" y="2597086"/>
            <a:ext cx="842231" cy="1065899"/>
          </a:xfrm>
          <a:custGeom>
            <a:avLst/>
            <a:gdLst>
              <a:gd name="G0" fmla="+- 14555 0 0"/>
              <a:gd name="G1" fmla="+- 3775 0 0"/>
              <a:gd name="G2" fmla="+- 12158 0 3775"/>
              <a:gd name="G3" fmla="+- G2 0 3775"/>
              <a:gd name="G4" fmla="*/ G3 32768 32059"/>
              <a:gd name="G5" fmla="*/ G4 1 2"/>
              <a:gd name="G6" fmla="+- 21600 0 14555"/>
              <a:gd name="G7" fmla="*/ G6 3775 6079"/>
              <a:gd name="G8" fmla="+- G7 14555 0"/>
              <a:gd name="T0" fmla="*/ 14555 w 21600"/>
              <a:gd name="T1" fmla="*/ 0 h 21600"/>
              <a:gd name="T2" fmla="*/ 14555 w 21600"/>
              <a:gd name="T3" fmla="*/ 12158 h 21600"/>
              <a:gd name="T4" fmla="*/ 235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55" y="0"/>
                </a:lnTo>
                <a:lnTo>
                  <a:pt x="14555" y="3775"/>
                </a:lnTo>
                <a:lnTo>
                  <a:pt x="12427" y="3775"/>
                </a:lnTo>
                <a:cubicBezTo>
                  <a:pt x="5564" y="3775"/>
                  <a:pt x="0" y="7528"/>
                  <a:pt x="0" y="12158"/>
                </a:cubicBezTo>
                <a:lnTo>
                  <a:pt x="0" y="21600"/>
                </a:lnTo>
                <a:lnTo>
                  <a:pt x="4710" y="21600"/>
                </a:lnTo>
                <a:lnTo>
                  <a:pt x="4710" y="12158"/>
                </a:lnTo>
                <a:cubicBezTo>
                  <a:pt x="4710" y="10073"/>
                  <a:pt x="8165" y="8383"/>
                  <a:pt x="12427" y="8383"/>
                </a:cubicBezTo>
                <a:lnTo>
                  <a:pt x="14555" y="8383"/>
                </a:lnTo>
                <a:lnTo>
                  <a:pt x="14555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flipV="1">
            <a:off x="5501281" y="4375423"/>
            <a:ext cx="355300" cy="934656"/>
          </a:xfrm>
          <a:prstGeom prst="downArrow">
            <a:avLst>
              <a:gd name="adj1" fmla="val 50000"/>
              <a:gd name="adj2" fmla="val 7417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078106" y="3675083"/>
            <a:ext cx="932294" cy="31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&gt; 0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347461" y="3675083"/>
            <a:ext cx="932294" cy="23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&lt; 0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940267" y="4581100"/>
            <a:ext cx="932294" cy="27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W &gt; 0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491880" y="5427236"/>
            <a:ext cx="4176464" cy="738068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Agent extérieur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(compresseur électrique par ex)</a:t>
            </a:r>
            <a:endParaRPr kumimoji="0" lang="fr-FR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996952"/>
            <a:ext cx="28438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Machine réfrigérante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16200000" flipV="1">
            <a:off x="5150434" y="1842454"/>
            <a:ext cx="355300" cy="648072"/>
          </a:xfrm>
          <a:prstGeom prst="downArrow">
            <a:avLst>
              <a:gd name="adj1" fmla="val 50000"/>
              <a:gd name="adj2" fmla="val 7417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2915816" y="2780928"/>
            <a:ext cx="4744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Impossible spontanément (2</a:t>
            </a:r>
            <a:r>
              <a:rPr lang="fr-FR" sz="36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fr-F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</a:t>
            </a:r>
            <a:r>
              <a:rPr lang="fr-F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.)</a:t>
            </a:r>
            <a:endParaRPr lang="fr-F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59832" y="4365104"/>
            <a:ext cx="4984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C’est toujours impossible</a:t>
            </a:r>
            <a:endParaRPr lang="fr-F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91680" y="4725144"/>
            <a:ext cx="3362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Là, c’est possible</a:t>
            </a:r>
            <a:endParaRPr lang="fr-F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08520" y="1556792"/>
            <a:ext cx="288032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Idée clé :</a:t>
            </a:r>
          </a:p>
          <a:p>
            <a:pPr algn="ctr"/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élément extérieur (compresseur) injecte de l’énergie par travail qui rend possible un transfert thermique non naturel. </a:t>
            </a:r>
            <a:endParaRPr lang="fr-FR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/>
      <p:bldP spid="1035" grpId="0"/>
      <p:bldP spid="1036" grpId="0"/>
      <p:bldP spid="1037" grpId="0" animBg="1"/>
      <p:bldP spid="17" grpId="1"/>
      <p:bldP spid="17" grpId="2"/>
      <p:bldP spid="18" grpId="0" animBg="1"/>
      <p:bldP spid="18" grpId="1" animBg="1"/>
      <p:bldP spid="23" grpId="0"/>
      <p:bldP spid="23" grpId="1"/>
      <p:bldP spid="24" grpId="0"/>
      <p:bldP spid="24" grpId="1"/>
      <p:bldP spid="25" grpId="0"/>
      <p:bldP spid="25" grpId="1"/>
      <p:bldP spid="25" grpId="2"/>
      <p:bldP spid="26" grpId="0"/>
      <p:bldP spid="2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0466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 smtClean="0"/>
              <a:t>	Bilans d’énergie.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8" y="155679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Frigo ? Clim ? Pompe à chaleur (PAC) 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520" y="2348880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 le principe, c’est la même machine : </a:t>
            </a:r>
          </a:p>
          <a:p>
            <a:pPr algn="ctr"/>
            <a:r>
              <a:rPr lang="fr-F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 machine frigorifique</a:t>
            </a:r>
            <a:endParaRPr lang="fr-F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Workaday\Desktop\fri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45024"/>
            <a:ext cx="1487561" cy="207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0466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 smtClean="0"/>
              <a:t>	Bilans d’énergie.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8" y="1556792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Frigo/climatiseur                   PAC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2636912"/>
            <a:ext cx="1636859" cy="54111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Source chaude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5776" y="2420888"/>
            <a:ext cx="1728191" cy="781590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Zone utile : source froide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999250" y="3749972"/>
            <a:ext cx="1231035" cy="763302"/>
          </a:xfrm>
          <a:prstGeom prst="ellipse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85992" y="3989168"/>
            <a:ext cx="852335" cy="191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Système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flipH="1" flipV="1">
            <a:off x="3312054" y="3342590"/>
            <a:ext cx="662463" cy="787753"/>
          </a:xfrm>
          <a:custGeom>
            <a:avLst/>
            <a:gdLst>
              <a:gd name="G0" fmla="+- 15100 0 0"/>
              <a:gd name="G1" fmla="+- 2654 0 0"/>
              <a:gd name="G2" fmla="+- 12158 0 2654"/>
              <a:gd name="G3" fmla="+- G2 0 2654"/>
              <a:gd name="G4" fmla="*/ G3 32768 32059"/>
              <a:gd name="G5" fmla="*/ G4 1 2"/>
              <a:gd name="G6" fmla="+- 21600 0 15100"/>
              <a:gd name="G7" fmla="*/ G6 2654 6079"/>
              <a:gd name="G8" fmla="+- G7 15100 0"/>
              <a:gd name="T0" fmla="*/ 15100 w 21600"/>
              <a:gd name="T1" fmla="*/ 0 h 21600"/>
              <a:gd name="T2" fmla="*/ 15100 w 21600"/>
              <a:gd name="T3" fmla="*/ 12158 h 21600"/>
              <a:gd name="T4" fmla="*/ 350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654"/>
                </a:lnTo>
                <a:lnTo>
                  <a:pt x="12427" y="2654"/>
                </a:lnTo>
                <a:cubicBezTo>
                  <a:pt x="5564" y="2654"/>
                  <a:pt x="0" y="6909"/>
                  <a:pt x="0" y="12158"/>
                </a:cubicBezTo>
                <a:lnTo>
                  <a:pt x="0" y="21600"/>
                </a:lnTo>
                <a:lnTo>
                  <a:pt x="7001" y="21600"/>
                </a:lnTo>
                <a:lnTo>
                  <a:pt x="7001" y="12158"/>
                </a:lnTo>
                <a:cubicBezTo>
                  <a:pt x="7001" y="10692"/>
                  <a:pt x="9430" y="9504"/>
                  <a:pt x="12427" y="9504"/>
                </a:cubicBezTo>
                <a:lnTo>
                  <a:pt x="15100" y="9504"/>
                </a:lnTo>
                <a:lnTo>
                  <a:pt x="15100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5400000" flipH="1" flipV="1">
            <a:off x="1044329" y="3307802"/>
            <a:ext cx="687822" cy="757400"/>
          </a:xfrm>
          <a:custGeom>
            <a:avLst/>
            <a:gdLst>
              <a:gd name="G0" fmla="+- 14555 0 0"/>
              <a:gd name="G1" fmla="+- 3775 0 0"/>
              <a:gd name="G2" fmla="+- 12158 0 3775"/>
              <a:gd name="G3" fmla="+- G2 0 3775"/>
              <a:gd name="G4" fmla="*/ G3 32768 32059"/>
              <a:gd name="G5" fmla="*/ G4 1 2"/>
              <a:gd name="G6" fmla="+- 21600 0 14555"/>
              <a:gd name="G7" fmla="*/ G6 3775 6079"/>
              <a:gd name="G8" fmla="+- G7 14555 0"/>
              <a:gd name="T0" fmla="*/ 14555 w 21600"/>
              <a:gd name="T1" fmla="*/ 0 h 21600"/>
              <a:gd name="T2" fmla="*/ 14555 w 21600"/>
              <a:gd name="T3" fmla="*/ 12158 h 21600"/>
              <a:gd name="T4" fmla="*/ 235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55" y="0"/>
                </a:lnTo>
                <a:lnTo>
                  <a:pt x="14555" y="3775"/>
                </a:lnTo>
                <a:lnTo>
                  <a:pt x="12427" y="3775"/>
                </a:lnTo>
                <a:cubicBezTo>
                  <a:pt x="5564" y="3775"/>
                  <a:pt x="0" y="7528"/>
                  <a:pt x="0" y="12158"/>
                </a:cubicBezTo>
                <a:lnTo>
                  <a:pt x="0" y="21600"/>
                </a:lnTo>
                <a:lnTo>
                  <a:pt x="4710" y="21600"/>
                </a:lnTo>
                <a:lnTo>
                  <a:pt x="4710" y="12158"/>
                </a:lnTo>
                <a:cubicBezTo>
                  <a:pt x="4710" y="10073"/>
                  <a:pt x="8165" y="8383"/>
                  <a:pt x="12427" y="8383"/>
                </a:cubicBezTo>
                <a:lnTo>
                  <a:pt x="14555" y="8383"/>
                </a:lnTo>
                <a:lnTo>
                  <a:pt x="14555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flipV="1">
            <a:off x="2488534" y="4703568"/>
            <a:ext cx="252467" cy="763302"/>
          </a:xfrm>
          <a:prstGeom prst="downArrow">
            <a:avLst>
              <a:gd name="adj1" fmla="val 50000"/>
              <a:gd name="adj2" fmla="val 7417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608984" y="4131624"/>
            <a:ext cx="662463" cy="2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14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2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&gt; 0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58086" y="4131624"/>
            <a:ext cx="662463" cy="19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14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1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&lt; 0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800466" y="4871537"/>
            <a:ext cx="662463" cy="22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W &gt; 0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418876" y="5562548"/>
            <a:ext cx="2404848" cy="602756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Agent extérieur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(compresseur électrique)</a:t>
            </a:r>
            <a:endParaRPr kumimoji="0" lang="fr-FR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4644008" y="1772816"/>
            <a:ext cx="0" cy="4536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860032" y="2420888"/>
            <a:ext cx="1636859" cy="829147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Zone utile : source chaude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020272" y="2708920"/>
            <a:ext cx="1728191" cy="56556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Source froide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463746" y="3821980"/>
            <a:ext cx="1231035" cy="763302"/>
          </a:xfrm>
          <a:prstGeom prst="ellipse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650488" y="4061176"/>
            <a:ext cx="852335" cy="1913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Système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 flipH="1" flipV="1">
            <a:off x="7776550" y="3414598"/>
            <a:ext cx="662463" cy="787753"/>
          </a:xfrm>
          <a:custGeom>
            <a:avLst/>
            <a:gdLst>
              <a:gd name="G0" fmla="+- 15100 0 0"/>
              <a:gd name="G1" fmla="+- 2654 0 0"/>
              <a:gd name="G2" fmla="+- 12158 0 2654"/>
              <a:gd name="G3" fmla="+- G2 0 2654"/>
              <a:gd name="G4" fmla="*/ G3 32768 32059"/>
              <a:gd name="G5" fmla="*/ G4 1 2"/>
              <a:gd name="G6" fmla="+- 21600 0 15100"/>
              <a:gd name="G7" fmla="*/ G6 2654 6079"/>
              <a:gd name="G8" fmla="+- G7 15100 0"/>
              <a:gd name="T0" fmla="*/ 15100 w 21600"/>
              <a:gd name="T1" fmla="*/ 0 h 21600"/>
              <a:gd name="T2" fmla="*/ 15100 w 21600"/>
              <a:gd name="T3" fmla="*/ 12158 h 21600"/>
              <a:gd name="T4" fmla="*/ 350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0" y="0"/>
                </a:lnTo>
                <a:lnTo>
                  <a:pt x="15100" y="2654"/>
                </a:lnTo>
                <a:lnTo>
                  <a:pt x="12427" y="2654"/>
                </a:lnTo>
                <a:cubicBezTo>
                  <a:pt x="5564" y="2654"/>
                  <a:pt x="0" y="6909"/>
                  <a:pt x="0" y="12158"/>
                </a:cubicBezTo>
                <a:lnTo>
                  <a:pt x="0" y="21600"/>
                </a:lnTo>
                <a:lnTo>
                  <a:pt x="7001" y="21600"/>
                </a:lnTo>
                <a:lnTo>
                  <a:pt x="7001" y="12158"/>
                </a:lnTo>
                <a:cubicBezTo>
                  <a:pt x="7001" y="10692"/>
                  <a:pt x="9430" y="9504"/>
                  <a:pt x="12427" y="9504"/>
                </a:cubicBezTo>
                <a:lnTo>
                  <a:pt x="15100" y="9504"/>
                </a:lnTo>
                <a:lnTo>
                  <a:pt x="15100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 rot="5400000" flipH="1" flipV="1">
            <a:off x="5508825" y="3379809"/>
            <a:ext cx="687822" cy="757400"/>
          </a:xfrm>
          <a:custGeom>
            <a:avLst/>
            <a:gdLst>
              <a:gd name="G0" fmla="+- 14555 0 0"/>
              <a:gd name="G1" fmla="+- 3775 0 0"/>
              <a:gd name="G2" fmla="+- 12158 0 3775"/>
              <a:gd name="G3" fmla="+- G2 0 3775"/>
              <a:gd name="G4" fmla="*/ G3 32768 32059"/>
              <a:gd name="G5" fmla="*/ G4 1 2"/>
              <a:gd name="G6" fmla="+- 21600 0 14555"/>
              <a:gd name="G7" fmla="*/ G6 3775 6079"/>
              <a:gd name="G8" fmla="+- G7 14555 0"/>
              <a:gd name="T0" fmla="*/ 14555 w 21600"/>
              <a:gd name="T1" fmla="*/ 0 h 21600"/>
              <a:gd name="T2" fmla="*/ 14555 w 21600"/>
              <a:gd name="T3" fmla="*/ 12158 h 21600"/>
              <a:gd name="T4" fmla="*/ 235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555" y="0"/>
                </a:lnTo>
                <a:lnTo>
                  <a:pt x="14555" y="3775"/>
                </a:lnTo>
                <a:lnTo>
                  <a:pt x="12427" y="3775"/>
                </a:lnTo>
                <a:cubicBezTo>
                  <a:pt x="5564" y="3775"/>
                  <a:pt x="0" y="7528"/>
                  <a:pt x="0" y="12158"/>
                </a:cubicBezTo>
                <a:lnTo>
                  <a:pt x="0" y="21600"/>
                </a:lnTo>
                <a:lnTo>
                  <a:pt x="4710" y="21600"/>
                </a:lnTo>
                <a:lnTo>
                  <a:pt x="4710" y="12158"/>
                </a:lnTo>
                <a:cubicBezTo>
                  <a:pt x="4710" y="10073"/>
                  <a:pt x="8165" y="8383"/>
                  <a:pt x="12427" y="8383"/>
                </a:cubicBezTo>
                <a:lnTo>
                  <a:pt x="14555" y="8383"/>
                </a:lnTo>
                <a:lnTo>
                  <a:pt x="14555" y="1215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flipV="1">
            <a:off x="6953030" y="4775576"/>
            <a:ext cx="252467" cy="763302"/>
          </a:xfrm>
          <a:prstGeom prst="downArrow">
            <a:avLst>
              <a:gd name="adj1" fmla="val 50000"/>
              <a:gd name="adj2" fmla="val 7417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8073480" y="4203631"/>
            <a:ext cx="662463" cy="2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14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2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&gt; 0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422582" y="4203631"/>
            <a:ext cx="662463" cy="19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Q</a:t>
            </a:r>
            <a:r>
              <a:rPr kumimoji="0" lang="fr-FR" sz="1400" b="1" i="0" u="none" strike="noStrike" cap="none" normalizeH="0" baseline="-2500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1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 &lt; 0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7264962" y="4943545"/>
            <a:ext cx="662463" cy="22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W &gt; 0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883372" y="5634556"/>
            <a:ext cx="2404848" cy="602756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Agent extérieur </a:t>
            </a:r>
            <a:r>
              <a:rPr kumimoji="0" lang="fr-FR" sz="140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Arial" pitchFamily="34" charset="0"/>
              </a:rPr>
              <a:t>(compresseur électrique)</a:t>
            </a:r>
            <a:endParaRPr kumimoji="0" lang="fr-FR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2" animBg="1"/>
      <p:bldP spid="7" grpId="3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2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2636912"/>
            <a:ext cx="7272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3200" dirty="0" smtClean="0"/>
              <a:t>Merci.</a:t>
            </a:r>
          </a:p>
          <a:p>
            <a:pPr lvl="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112474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Thème : Energie matière rayonnement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54868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COMPRENDRE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3608" y="1700809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670695" cy="133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99592" y="2132857"/>
            <a:ext cx="7632848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Systèmes macroscopiques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Grandeurs 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énergie interne                       U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transferts thermiques            Q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travail                                       W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capacité thermique                C</a:t>
            </a:r>
          </a:p>
          <a:p>
            <a:endParaRPr lang="fr-FR" strike="sngStrike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 Contenus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irréversibilité  liée aux processus diffusifs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</a:t>
            </a:r>
            <a:r>
              <a:rPr lang="fr-FR" strike="sngStrike" dirty="0" smtClean="0">
                <a:solidFill>
                  <a:srgbClr val="C00000"/>
                </a:solidFill>
              </a:rPr>
              <a:t>principes</a:t>
            </a:r>
            <a:r>
              <a:rPr lang="fr-FR" dirty="0" smtClean="0">
                <a:solidFill>
                  <a:srgbClr val="C00000"/>
                </a:solidFill>
              </a:rPr>
              <a:t> de la thermodynamique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bilans d’énergie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 Contexte 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domaine de l’habitat (chauffage, PAC, climatiseur, réfrigérateur)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transport (moteurs, thermicité des frottements)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« production » d’énergie</a:t>
            </a:r>
          </a:p>
          <a:p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87624" y="112474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Thème : Energie matière rayonnement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54868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COMPRENDRE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43608" y="1700809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670695" cy="133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99592" y="2132857"/>
            <a:ext cx="7632848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Systèmes macroscopiques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Grandeurs 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énergie interne                       U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</a:t>
            </a:r>
            <a:r>
              <a:rPr lang="fr-FR" dirty="0" smtClean="0"/>
              <a:t>transferts thermiques            Q    </a:t>
            </a:r>
            <a:r>
              <a:rPr lang="fr-FR" sz="1600" spc="100" dirty="0" smtClean="0"/>
              <a:t>(le vocable </a:t>
            </a:r>
            <a:r>
              <a:rPr lang="fr-FR" sz="1600" i="1" spc="100" dirty="0" smtClean="0"/>
              <a:t>chaleur</a:t>
            </a:r>
            <a:r>
              <a:rPr lang="fr-FR" sz="1600" spc="100" dirty="0" smtClean="0"/>
              <a:t> est absent)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travail                                       W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capacité thermique                C</a:t>
            </a:r>
          </a:p>
          <a:p>
            <a:endParaRPr lang="fr-FR" strike="sngStrike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 Contenus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irréversibilité  liée aux processus diffusifs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</a:t>
            </a:r>
            <a:r>
              <a:rPr lang="fr-FR" strike="sngStrike" dirty="0" smtClean="0">
                <a:solidFill>
                  <a:srgbClr val="C00000"/>
                </a:solidFill>
              </a:rPr>
              <a:t>principes de la thermodynamique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bilans d’énergie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  Contexte 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domaine de l’habitat (chauffage, PAC, climatiseur, réfrigérateur)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transport (moteurs, thermicité des frottements)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	« production » d’énergie</a:t>
            </a:r>
          </a:p>
          <a:p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7744" y="3068961"/>
            <a:ext cx="4896544" cy="15081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000" dirty="0" smtClean="0"/>
              <a:t>Notion de système à </a:t>
            </a:r>
            <a:r>
              <a:rPr lang="fr-FR" sz="2000" dirty="0" smtClean="0"/>
              <a:t>l’équilibre</a:t>
            </a:r>
            <a:endParaRPr lang="fr-FR" sz="2000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Notions de système et d’énergie interne. Interprétation microscopique.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60" y="1772816"/>
            <a:ext cx="7920880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La thermodynamique faite dans le secondaire est essentiellement l’étude d’un nouvel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état d’équilibre </a:t>
            </a:r>
            <a:r>
              <a:rPr lang="fr-FR" dirty="0" smtClean="0"/>
              <a:t>obtenu après perturbation d’un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état d’équilibre </a:t>
            </a:r>
            <a:r>
              <a:rPr lang="fr-FR" dirty="0" smtClean="0"/>
              <a:t>initial.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Démarche classique : 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bilan</a:t>
            </a:r>
            <a:r>
              <a:rPr lang="fr-FR" b="1" dirty="0" smtClean="0"/>
              <a:t> </a:t>
            </a:r>
            <a:r>
              <a:rPr lang="fr-FR" dirty="0" smtClean="0"/>
              <a:t>des changements  APRES / AVANT       </a:t>
            </a:r>
            <a:r>
              <a:rPr lang="fr-FR" dirty="0" smtClean="0">
                <a:sym typeface="Symbol"/>
              </a:rPr>
              <a:t>X = </a:t>
            </a:r>
            <a:r>
              <a:rPr lang="fr-FR" dirty="0" err="1" smtClean="0">
                <a:sym typeface="Symbol"/>
              </a:rPr>
              <a:t>X</a:t>
            </a:r>
            <a:r>
              <a:rPr lang="fr-FR" baseline="-25000" dirty="0" err="1" smtClean="0">
                <a:sym typeface="Symbol"/>
              </a:rPr>
              <a:t>f</a:t>
            </a:r>
            <a:r>
              <a:rPr lang="fr-FR" dirty="0" smtClean="0">
                <a:sym typeface="Symbol"/>
              </a:rPr>
              <a:t> - X</a:t>
            </a:r>
            <a:r>
              <a:rPr lang="fr-FR" baseline="-25000" dirty="0" smtClean="0">
                <a:sym typeface="Symbol"/>
              </a:rPr>
              <a:t>i</a:t>
            </a:r>
            <a:endParaRPr lang="fr-FR" baseline="-25000" dirty="0" smtClean="0"/>
          </a:p>
          <a:p>
            <a:r>
              <a:rPr lang="fr-FR" dirty="0" smtClean="0"/>
              <a:t>   Processus et mécanisme non détaillés a priori.</a:t>
            </a:r>
          </a:p>
          <a:p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Un système est à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l’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</a:rPr>
              <a:t>équilibre thermodynamique </a:t>
            </a:r>
            <a:r>
              <a:rPr lang="fr-FR" dirty="0" err="1" smtClean="0"/>
              <a:t>ssi</a:t>
            </a:r>
            <a:r>
              <a:rPr lang="fr-FR" dirty="0" smtClean="0"/>
              <a:t> :</a:t>
            </a:r>
          </a:p>
          <a:p>
            <a:r>
              <a:rPr lang="fr-FR" dirty="0" smtClean="0"/>
              <a:t> 		     valeurs des variables d’état constantes dans le temps</a:t>
            </a:r>
          </a:p>
          <a:p>
            <a:r>
              <a:rPr lang="fr-FR" dirty="0" smtClean="0"/>
              <a:t> 		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ET </a:t>
            </a:r>
            <a:r>
              <a:rPr lang="fr-FR" dirty="0" smtClean="0"/>
              <a:t>absence de flux lié à des phénomènes d’échanges.</a:t>
            </a:r>
          </a:p>
          <a:p>
            <a:r>
              <a:rPr lang="fr-F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Existence d’un flux et variables constantes </a:t>
            </a:r>
            <a:r>
              <a:rPr lang="fr-FR" dirty="0" smtClean="0">
                <a:sym typeface="Symbol"/>
              </a:rPr>
              <a:t></a:t>
            </a:r>
            <a:r>
              <a:rPr lang="fr-FR" dirty="0" smtClean="0"/>
              <a:t> état </a:t>
            </a:r>
            <a:r>
              <a:rPr lang="fr-FR" i="1" dirty="0" smtClean="0"/>
              <a:t>stationnaire</a:t>
            </a:r>
            <a:r>
              <a:rPr lang="fr-FR" dirty="0" smtClean="0"/>
              <a:t> seulement.</a:t>
            </a:r>
          </a:p>
          <a:p>
            <a:r>
              <a:rPr lang="fr-FR" dirty="0" smtClean="0"/>
              <a:t>Exemples : - courant électrique constant dans un circuit  </a:t>
            </a:r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hors équilibre</a:t>
            </a:r>
          </a:p>
          <a:p>
            <a:r>
              <a:rPr lang="fr-FR" dirty="0" smtClean="0"/>
              <a:t>	   - barre métallique entre thermostats à T </a:t>
            </a:r>
            <a:r>
              <a:rPr lang="fr-FR" dirty="0" smtClean="0"/>
              <a:t>différentes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sym typeface="Symbol"/>
              </a:rPr>
              <a:t> </a:t>
            </a:r>
            <a:r>
              <a:rPr lang="fr-FR" dirty="0" smtClean="0"/>
              <a:t>hors équilibre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Test d’équilibre thermodynamique : isoler le système de son extérieur, si un flux existait, le régime stationnaire se trouve alors détruit et le système évolue.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Notions de système et d’énergie interne. Interprétation microscopique.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627784" y="5445224"/>
            <a:ext cx="3744417" cy="216024"/>
            <a:chOff x="4230" y="9697"/>
            <a:chExt cx="3986" cy="1077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 rot="-5400000">
              <a:off x="6882" y="9441"/>
              <a:ext cx="1067" cy="1600"/>
            </a:xfrm>
            <a:prstGeom prst="can">
              <a:avLst>
                <a:gd name="adj" fmla="val 37488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C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 rot="-5400000">
              <a:off x="5685" y="9435"/>
              <a:ext cx="1067" cy="1600"/>
            </a:xfrm>
            <a:prstGeom prst="can">
              <a:avLst>
                <a:gd name="adj" fmla="val 3748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FFC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 rot="-5400000">
              <a:off x="4485" y="9442"/>
              <a:ext cx="1077" cy="1587"/>
            </a:xfrm>
            <a:prstGeom prst="can">
              <a:avLst>
                <a:gd name="adj" fmla="val 36838"/>
              </a:avLst>
            </a:prstGeom>
            <a:gradFill rotWithShape="1">
              <a:gsLst>
                <a:gs pos="0">
                  <a:srgbClr val="4F81BD"/>
                </a:gs>
                <a:gs pos="100000">
                  <a:srgbClr val="92D05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60" y="1772816"/>
            <a:ext cx="7920880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La thermodynamique faite dans le secondaire est essentiellement l’étude d’un nouvel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état d’équilibre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obtenu après perturbation d’un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état d’équilibre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initial.</a:t>
            </a: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Démarche classique :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bilan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des changements  APRES / AVANT     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X =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X</a:t>
            </a:r>
            <a:r>
              <a:rPr lang="fr-FR" baseline="-25000" dirty="0" err="1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f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- X</a:t>
            </a:r>
            <a:r>
              <a:rPr lang="fr-FR" baseline="-250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i</a:t>
            </a:r>
            <a:endParaRPr lang="fr-FR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  Processus et mécanisme non détaillés a priori.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Un système est à l’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équilibre thermodynamique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ssi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		     valeurs des variables d’état constantes dans le temps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		ET absence de flux lié à phénomènes d’échanges.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Existence d’un flux et variables constantes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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état 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stationnaire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seulement.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Exemples : - courant électrique constant dans un circuit 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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hors équilibre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	   - barre métallique entre thermostats à T différente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 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hors équilibre</a:t>
            </a:r>
          </a:p>
          <a:p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Test d’équilibre thermodynamique : isoler le système de son extérieur, si un flux existait, le régime stationnaire se trouve alors détruit et le système évolue.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Notions de système et d’énergie interne. Interprétation microscopique.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627784" y="5445224"/>
            <a:ext cx="3744417" cy="216024"/>
            <a:chOff x="4230" y="9697"/>
            <a:chExt cx="3986" cy="1077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 rot="-5400000">
              <a:off x="6882" y="9441"/>
              <a:ext cx="1067" cy="1600"/>
            </a:xfrm>
            <a:prstGeom prst="can">
              <a:avLst>
                <a:gd name="adj" fmla="val 37488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C0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 rot="-5400000">
              <a:off x="5685" y="9435"/>
              <a:ext cx="1067" cy="1600"/>
            </a:xfrm>
            <a:prstGeom prst="can">
              <a:avLst>
                <a:gd name="adj" fmla="val 3748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FFC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 rot="-5400000">
              <a:off x="4485" y="9442"/>
              <a:ext cx="1077" cy="1587"/>
            </a:xfrm>
            <a:prstGeom prst="can">
              <a:avLst>
                <a:gd name="adj" fmla="val 36838"/>
              </a:avLst>
            </a:prstGeom>
            <a:gradFill rotWithShape="1">
              <a:gsLst>
                <a:gs pos="0">
                  <a:srgbClr val="4F81BD"/>
                </a:gs>
                <a:gs pos="100000">
                  <a:srgbClr val="92D05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051720" y="2780928"/>
            <a:ext cx="51125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Un système qui n’évolue pas 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n’est pas forcément à l’équilibre.</a:t>
            </a:r>
          </a:p>
          <a:p>
            <a:pPr algn="ctr"/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</a:rPr>
              <a:t>Transferts d’énergie entre systèmes macroscopiques </a:t>
            </a:r>
          </a:p>
          <a:p>
            <a:endParaRPr lang="fr-F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1600" dirty="0" smtClean="0"/>
              <a:t>	Energie interne.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707904" y="155679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043608" y="342900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L’énergie interne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1743</Words>
  <Application>Microsoft Office PowerPoint</Application>
  <PresentationFormat>Affichage à l'écran (4:3)</PresentationFormat>
  <Paragraphs>451</Paragraphs>
  <Slides>34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CB</dc:creator>
  <cp:lastModifiedBy>Workaday</cp:lastModifiedBy>
  <cp:revision>249</cp:revision>
  <dcterms:created xsi:type="dcterms:W3CDTF">2012-03-04T08:07:09Z</dcterms:created>
  <dcterms:modified xsi:type="dcterms:W3CDTF">2012-06-01T21:28:03Z</dcterms:modified>
</cp:coreProperties>
</file>