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C931-B520-488D-B6A8-EF57EE8C8D1A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1513-A1EA-4872-B63B-CEA226DFD6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Modélisation d’une bobine à noyau de fer</a:t>
            </a:r>
            <a:br>
              <a:rPr lang="fr-FR" b="1" u="sng" dirty="0"/>
            </a:br>
            <a:r>
              <a:rPr lang="fr-FR" b="1" u="sng" dirty="0"/>
              <a:t> en régime alternatif sinusoïdal</a:t>
            </a:r>
            <a:br>
              <a:rPr lang="fr-FR" b="1" u="sng" dirty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3884" y="-11569"/>
            <a:ext cx="8229600" cy="1143000"/>
          </a:xfrm>
        </p:spPr>
        <p:txBody>
          <a:bodyPr/>
          <a:lstStyle/>
          <a:p>
            <a:r>
              <a:rPr lang="fr-FR" dirty="0"/>
              <a:t>Bilan des puissances</a:t>
            </a: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427490" y="3951282"/>
            <a:ext cx="1493837" cy="1149350"/>
            <a:chOff x="4133" y="8963"/>
            <a:chExt cx="2353" cy="1810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 flipV="1">
              <a:off x="5400" y="8963"/>
              <a:ext cx="1086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4133" y="9868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4857" y="9868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4133" y="93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5400" y="9868"/>
              <a:ext cx="1086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5790410" y="3838188"/>
            <a:ext cx="1493837" cy="1149350"/>
            <a:chOff x="4133" y="8963"/>
            <a:chExt cx="2353" cy="1810"/>
          </a:xfrm>
        </p:grpSpPr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5400" y="8963"/>
              <a:ext cx="1086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4133" y="9868"/>
              <a:ext cx="7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4857" y="9868"/>
              <a:ext cx="5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4133" y="93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>
              <a:off x="5400" y="9868"/>
              <a:ext cx="1086" cy="9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289029" y="2954321"/>
            <a:ext cx="171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0070C0"/>
                </a:solidFill>
              </a:rPr>
              <a:t>Puissance active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470298" y="2926481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0070C0"/>
                </a:solidFill>
              </a:rPr>
              <a:t>Puissance réactive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DCE661C-8D13-4379-8985-08610F0A5EC1}"/>
                  </a:ext>
                </a:extLst>
              </p:cNvPr>
              <p:cNvSpPr txBox="1"/>
              <p:nvPr/>
            </p:nvSpPr>
            <p:spPr>
              <a:xfrm>
                <a:off x="2034684" y="3468380"/>
                <a:ext cx="2808312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DCE661C-8D13-4379-8985-08610F0A5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84" y="3468380"/>
                <a:ext cx="2808312" cy="396327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412695C-BDB2-40DB-AED7-45A97EA0A55F}"/>
                  </a:ext>
                </a:extLst>
              </p:cNvPr>
              <p:cNvSpPr txBox="1"/>
              <p:nvPr/>
            </p:nvSpPr>
            <p:spPr>
              <a:xfrm>
                <a:off x="2904275" y="4698650"/>
                <a:ext cx="1408919" cy="69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fer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412695C-BDB2-40DB-AED7-45A97EA0A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75" y="4698650"/>
                <a:ext cx="1408919" cy="6949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0BE64BA-11F0-43EC-B0C0-EDBE61ECF9D2}"/>
                  </a:ext>
                </a:extLst>
              </p:cNvPr>
              <p:cNvSpPr txBox="1"/>
              <p:nvPr/>
            </p:nvSpPr>
            <p:spPr>
              <a:xfrm>
                <a:off x="3483771" y="5897979"/>
                <a:ext cx="1059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𝐼𝑎</m:t>
                      </m:r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0BE64BA-11F0-43EC-B0C0-EDBE61ECF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71" y="5897979"/>
                <a:ext cx="10594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0A071E1-598C-4791-BE55-FBA7079AA2D2}"/>
                  </a:ext>
                </a:extLst>
              </p:cNvPr>
              <p:cNvSpPr txBox="1"/>
              <p:nvPr/>
            </p:nvSpPr>
            <p:spPr>
              <a:xfrm>
                <a:off x="3268081" y="5439251"/>
                <a:ext cx="1297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90A071E1-598C-4791-BE55-FBA7079AA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081" y="5439251"/>
                <a:ext cx="129723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1B134E2-3CAD-4028-9436-6B102A616D15}"/>
                  </a:ext>
                </a:extLst>
              </p:cNvPr>
              <p:cNvSpPr txBox="1"/>
              <p:nvPr/>
            </p:nvSpPr>
            <p:spPr>
              <a:xfrm>
                <a:off x="7260195" y="4657626"/>
                <a:ext cx="1408919" cy="69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1B134E2-3CAD-4028-9436-6B102A61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95" y="4657626"/>
                <a:ext cx="1408919" cy="69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861B1B7-B8DA-47BF-8525-A43062161D70}"/>
                  </a:ext>
                </a:extLst>
              </p:cNvPr>
              <p:cNvSpPr txBox="1"/>
              <p:nvPr/>
            </p:nvSpPr>
            <p:spPr>
              <a:xfrm>
                <a:off x="7609690" y="5916866"/>
                <a:ext cx="1059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𝐼𝑟</m:t>
                      </m:r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861B1B7-B8DA-47BF-8525-A43062161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690" y="5916866"/>
                <a:ext cx="10594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7DB0A7B-7741-4D44-AC59-7A74308255E1}"/>
                  </a:ext>
                </a:extLst>
              </p:cNvPr>
              <p:cNvSpPr txBox="1"/>
              <p:nvPr/>
            </p:nvSpPr>
            <p:spPr>
              <a:xfrm>
                <a:off x="7625641" y="5450047"/>
                <a:ext cx="1297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7DB0A7B-7741-4D44-AC59-7A7430825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641" y="5450047"/>
                <a:ext cx="12972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A881F7D-544E-45B7-9FA1-E4B6E0D78F3B}"/>
                  </a:ext>
                </a:extLst>
              </p:cNvPr>
              <p:cNvSpPr txBox="1"/>
              <p:nvPr/>
            </p:nvSpPr>
            <p:spPr>
              <a:xfrm>
                <a:off x="6512440" y="3429000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A881F7D-544E-45B7-9FA1-E4B6E0D78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440" y="3429000"/>
                <a:ext cx="2808312" cy="369332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68F88AF-DBD9-4D43-A861-09A8CCAF00B4}"/>
                  </a:ext>
                </a:extLst>
              </p:cNvPr>
              <p:cNvSpPr txBox="1"/>
              <p:nvPr/>
            </p:nvSpPr>
            <p:spPr>
              <a:xfrm>
                <a:off x="-209387" y="4063267"/>
                <a:ext cx="2808312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fer</m:t>
                          </m:r>
                        </m:sub>
                      </m:sSub>
                    </m:oMath>
                  </m:oMathPara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668F88AF-DBD9-4D43-A861-09A8CCAF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387" y="4063267"/>
                <a:ext cx="2808312" cy="396327"/>
              </a:xfrm>
              <a:prstGeom prst="rect">
                <a:avLst/>
              </a:prstGeom>
              <a:blipFill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EAFB37B-006A-4D3B-AA3C-1D0BADE2AE33}"/>
                  </a:ext>
                </a:extLst>
              </p:cNvPr>
              <p:cNvSpPr txBox="1"/>
              <p:nvPr/>
            </p:nvSpPr>
            <p:spPr>
              <a:xfrm>
                <a:off x="5056914" y="3955505"/>
                <a:ext cx="28083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EAFB37B-006A-4D3B-AA3C-1D0BADE2A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4" y="3955505"/>
                <a:ext cx="2808312" cy="369332"/>
              </a:xfrm>
              <a:prstGeom prst="rect">
                <a:avLst/>
              </a:prstGeom>
              <a:blipFill>
                <a:blip r:embed="rId11"/>
                <a:stretch>
                  <a:fillRect l="-435" b="-1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088C3664-5843-4DBE-9338-C2F56E2F26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232" y="1066216"/>
            <a:ext cx="320992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 1" descr="20140320_1023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347864" cy="447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99" y="564569"/>
            <a:ext cx="4212467" cy="561662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084495" y="2735695"/>
            <a:ext cx="1080120" cy="10801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2164615" y="3059358"/>
            <a:ext cx="3991561" cy="3553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BEC8FF5-8BEF-4359-A89F-0CC9F460ADCA}"/>
              </a:ext>
            </a:extLst>
          </p:cNvPr>
          <p:cNvSpPr/>
          <p:nvPr/>
        </p:nvSpPr>
        <p:spPr>
          <a:xfrm>
            <a:off x="2771800" y="566893"/>
            <a:ext cx="1080120" cy="108012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58F788-5B43-4407-ADA0-89FFF125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3" y="836712"/>
            <a:ext cx="9144000" cy="496991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FB663B5-1F11-4A68-883D-36ED8D871BC8}"/>
              </a:ext>
            </a:extLst>
          </p:cNvPr>
          <p:cNvSpPr txBox="1"/>
          <p:nvPr/>
        </p:nvSpPr>
        <p:spPr>
          <a:xfrm>
            <a:off x="3563888" y="1629380"/>
            <a:ext cx="2849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sz="1400" dirty="0">
                <a:solidFill>
                  <a:srgbClr val="FF0000"/>
                </a:solidFill>
              </a:rPr>
              <a:t>inductance L de filtres harmoniques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6AA9D0B-86D9-427F-8631-EC00C7223B45}"/>
              </a:ext>
            </a:extLst>
          </p:cNvPr>
          <p:cNvSpPr txBox="1"/>
          <p:nvPr/>
        </p:nvSpPr>
        <p:spPr>
          <a:xfrm>
            <a:off x="3563888" y="1998712"/>
            <a:ext cx="5026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 </a:t>
            </a:r>
            <a:r>
              <a:rPr lang="fr-FR" sz="1400" dirty="0">
                <a:solidFill>
                  <a:srgbClr val="FF0000"/>
                </a:solidFill>
              </a:rPr>
              <a:t>inductance  de ligne en amont des variateurs de vitesse pour 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37BD47-8A29-4402-980F-CC20A3BD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911984" cy="621035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1A0EE9-83A1-4E1A-BB28-5DA4E536A805}"/>
              </a:ext>
            </a:extLst>
          </p:cNvPr>
          <p:cNvGrpSpPr/>
          <p:nvPr/>
        </p:nvGrpSpPr>
        <p:grpSpPr>
          <a:xfrm>
            <a:off x="326215" y="2132856"/>
            <a:ext cx="1026243" cy="1296144"/>
            <a:chOff x="326215" y="2132856"/>
            <a:chExt cx="1026243" cy="1296144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788631F9-E5BB-404E-8E36-4ED3B80F8F39}"/>
                </a:ext>
              </a:extLst>
            </p:cNvPr>
            <p:cNvCxnSpPr/>
            <p:nvPr/>
          </p:nvCxnSpPr>
          <p:spPr>
            <a:xfrm flipV="1">
              <a:off x="1331640" y="2132856"/>
              <a:ext cx="0" cy="12961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A211050-067A-4A76-998E-1A0B8A91B884}"/>
                </a:ext>
              </a:extLst>
            </p:cNvPr>
            <p:cNvSpPr txBox="1"/>
            <p:nvPr/>
          </p:nvSpPr>
          <p:spPr>
            <a:xfrm>
              <a:off x="326215" y="2596262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</a:rPr>
                <a:t>u(t) =e(t)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2E1D79D-1ECC-410D-A0F5-2FB84910356B}"/>
              </a:ext>
            </a:extLst>
          </p:cNvPr>
          <p:cNvGrpSpPr/>
          <p:nvPr/>
        </p:nvGrpSpPr>
        <p:grpSpPr>
          <a:xfrm>
            <a:off x="6206465" y="2213696"/>
            <a:ext cx="669791" cy="1296144"/>
            <a:chOff x="6206465" y="2213696"/>
            <a:chExt cx="669791" cy="1296144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51089FD-4630-471B-9B86-D71544779CA0}"/>
                </a:ext>
              </a:extLst>
            </p:cNvPr>
            <p:cNvSpPr txBox="1"/>
            <p:nvPr/>
          </p:nvSpPr>
          <p:spPr>
            <a:xfrm>
              <a:off x="6206465" y="2411596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>
                  <a:solidFill>
                    <a:srgbClr val="FF0000"/>
                  </a:solidFill>
                </a:rPr>
                <a:t>U</a:t>
              </a:r>
              <a:r>
                <a:rPr lang="fr-FR" dirty="0">
                  <a:solidFill>
                    <a:srgbClr val="FF0000"/>
                  </a:solidFill>
                </a:rPr>
                <a:t> = </a:t>
              </a:r>
              <a:r>
                <a:rPr lang="fr-FR" u="sng" dirty="0">
                  <a:solidFill>
                    <a:srgbClr val="FF0000"/>
                  </a:solidFill>
                </a:rPr>
                <a:t>E</a:t>
              </a:r>
              <a:endParaRPr lang="fr-FR" u="sng" dirty="0"/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5E9729AC-E781-4A5F-A345-485ED6C53C3E}"/>
                </a:ext>
              </a:extLst>
            </p:cNvPr>
            <p:cNvCxnSpPr/>
            <p:nvPr/>
          </p:nvCxnSpPr>
          <p:spPr>
            <a:xfrm flipV="1">
              <a:off x="6876256" y="2213696"/>
              <a:ext cx="0" cy="12961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E6E2AA1-1B2A-4724-A257-A381A941FA01}"/>
              </a:ext>
            </a:extLst>
          </p:cNvPr>
          <p:cNvSpPr txBox="1"/>
          <p:nvPr/>
        </p:nvSpPr>
        <p:spPr>
          <a:xfrm>
            <a:off x="6372200" y="4005064"/>
            <a:ext cx="11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 </a:t>
            </a:r>
            <a:r>
              <a:rPr lang="el-GR" u="sng" dirty="0">
                <a:solidFill>
                  <a:srgbClr val="FF0000"/>
                </a:solidFill>
              </a:rPr>
              <a:t>ϕ</a:t>
            </a:r>
            <a:r>
              <a:rPr lang="fr-FR" dirty="0">
                <a:solidFill>
                  <a:srgbClr val="FF0000"/>
                </a:solidFill>
              </a:rPr>
              <a:t> .</a:t>
            </a:r>
            <a:r>
              <a:rPr lang="fr-FR" dirty="0" err="1">
                <a:solidFill>
                  <a:srgbClr val="FF0000"/>
                </a:solidFill>
              </a:rPr>
              <a:t>jω</a:t>
            </a:r>
            <a:endParaRPr lang="fr-FR" u="sng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755A8E-CBCC-47CF-98E1-17F840A7B7D1}"/>
              </a:ext>
            </a:extLst>
          </p:cNvPr>
          <p:cNvSpPr txBox="1"/>
          <p:nvPr/>
        </p:nvSpPr>
        <p:spPr>
          <a:xfrm>
            <a:off x="7236296" y="4005747"/>
            <a:ext cx="11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= </a:t>
            </a:r>
            <a:r>
              <a:rPr lang="fr-FR" dirty="0" err="1">
                <a:solidFill>
                  <a:srgbClr val="FF0000"/>
                </a:solidFill>
              </a:rPr>
              <a:t>jN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el-GR" u="sng" dirty="0">
                <a:solidFill>
                  <a:srgbClr val="FF0000"/>
                </a:solidFill>
              </a:rPr>
              <a:t>ϕ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5F6BD0D-F0B8-4578-91F6-1D76DA31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81" y="474100"/>
            <a:ext cx="7421637" cy="5784367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4F4C1B0-2F09-492F-ABF1-A8C1B8732016}"/>
              </a:ext>
            </a:extLst>
          </p:cNvPr>
          <p:cNvCxnSpPr/>
          <p:nvPr/>
        </p:nvCxnSpPr>
        <p:spPr>
          <a:xfrm flipV="1">
            <a:off x="2123728" y="1052736"/>
            <a:ext cx="0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1DD99627-8E9F-4353-BAC4-A841C075ECE4}"/>
              </a:ext>
            </a:extLst>
          </p:cNvPr>
          <p:cNvCxnSpPr>
            <a:cxnSpLocks/>
          </p:cNvCxnSpPr>
          <p:nvPr/>
        </p:nvCxnSpPr>
        <p:spPr>
          <a:xfrm>
            <a:off x="5148064" y="1556792"/>
            <a:ext cx="0" cy="121575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0754ED8-8C42-488B-836F-ED015DA8721B}"/>
              </a:ext>
            </a:extLst>
          </p:cNvPr>
          <p:cNvSpPr txBox="1"/>
          <p:nvPr/>
        </p:nvSpPr>
        <p:spPr>
          <a:xfrm>
            <a:off x="6611756" y="2896029"/>
            <a:ext cx="11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N </a:t>
            </a:r>
            <a:r>
              <a:rPr lang="el-GR" dirty="0">
                <a:solidFill>
                  <a:srgbClr val="FF0000"/>
                </a:solidFill>
              </a:rPr>
              <a:t>ωϕ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95F3C18-1A82-4104-A738-88A1A9F88712}"/>
                  </a:ext>
                </a:extLst>
              </p:cNvPr>
              <p:cNvSpPr txBox="1"/>
              <p:nvPr/>
            </p:nvSpPr>
            <p:spPr>
              <a:xfrm>
                <a:off x="4585073" y="5613824"/>
                <a:ext cx="2281218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= 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4,44.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b="1" dirty="0" err="1">
                    <a:solidFill>
                      <a:srgbClr val="FF0000"/>
                    </a:solidFill>
                  </a:rPr>
                  <a:t>N.S.f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:endParaRPr lang="fr-FR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95F3C18-1A82-4104-A738-88A1A9F88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073" y="5613824"/>
                <a:ext cx="2281218" cy="471539"/>
              </a:xfrm>
              <a:prstGeom prst="rect">
                <a:avLst/>
              </a:prstGeom>
              <a:blipFill>
                <a:blip r:embed="rId3"/>
                <a:stretch>
                  <a:fillRect l="-2139"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21F39D9-899A-436B-9F02-CFBAEE32DB0F}"/>
                  </a:ext>
                </a:extLst>
              </p:cNvPr>
              <p:cNvSpPr txBox="1"/>
              <p:nvPr/>
            </p:nvSpPr>
            <p:spPr>
              <a:xfrm>
                <a:off x="2031065" y="3224873"/>
                <a:ext cx="1129092" cy="40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N </a:t>
                </a:r>
                <a:r>
                  <a:rPr lang="el-GR" dirty="0">
                    <a:solidFill>
                      <a:srgbClr val="FF0000"/>
                    </a:solidFill>
                  </a:rPr>
                  <a:t>ωϕ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B21F39D9-899A-436B-9F02-CFBAEE32D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65" y="3224873"/>
                <a:ext cx="1129092" cy="408253"/>
              </a:xfrm>
              <a:prstGeom prst="rect">
                <a:avLst/>
              </a:prstGeom>
              <a:blipFill>
                <a:blip r:embed="rId4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B0BF276A-154E-4C57-B8D6-94FFF138CCCF}"/>
              </a:ext>
            </a:extLst>
          </p:cNvPr>
          <p:cNvSpPr txBox="1"/>
          <p:nvPr/>
        </p:nvSpPr>
        <p:spPr>
          <a:xfrm>
            <a:off x="3745098" y="3265361"/>
            <a:ext cx="112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2πf </a:t>
            </a:r>
            <a:endParaRPr lang="fr-FR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EA0DB21-14B4-403B-95F4-5ABFD813BD8D}"/>
                  </a:ext>
                </a:extLst>
              </p:cNvPr>
              <p:cNvSpPr txBox="1"/>
              <p:nvPr/>
            </p:nvSpPr>
            <p:spPr>
              <a:xfrm>
                <a:off x="1993527" y="4333417"/>
                <a:ext cx="1426346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N.2.</a:t>
                </a:r>
                <a:r>
                  <a:rPr lang="el-GR" dirty="0">
                    <a:solidFill>
                      <a:srgbClr val="FF0000"/>
                    </a:solidFill>
                  </a:rPr>
                  <a:t>π</a:t>
                </a:r>
                <a:r>
                  <a:rPr lang="fr-FR" dirty="0">
                    <a:solidFill>
                      <a:srgbClr val="FF0000"/>
                    </a:solidFill>
                  </a:rPr>
                  <a:t>.</a:t>
                </a:r>
                <a:r>
                  <a:rPr lang="fr-FR" dirty="0" err="1">
                    <a:solidFill>
                      <a:srgbClr val="FF0000"/>
                    </a:solidFill>
                  </a:rPr>
                  <a:t>f.B.S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EA0DB21-14B4-403B-95F4-5ABFD813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27" y="4333417"/>
                <a:ext cx="1426346" cy="396327"/>
              </a:xfrm>
              <a:prstGeom prst="rect">
                <a:avLst/>
              </a:prstGeom>
              <a:blipFill>
                <a:blip r:embed="rId5"/>
                <a:stretch>
                  <a:fillRect t="-1538" r="-3846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EF8960-1547-450C-A594-1CA2C79CDD85}"/>
                  </a:ext>
                </a:extLst>
              </p:cNvPr>
              <p:cNvSpPr txBox="1"/>
              <p:nvPr/>
            </p:nvSpPr>
            <p:spPr>
              <a:xfrm>
                <a:off x="3433478" y="4333416"/>
                <a:ext cx="2051569" cy="540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N.2.</a:t>
                </a:r>
                <a:r>
                  <a:rPr lang="el-GR" dirty="0">
                    <a:solidFill>
                      <a:srgbClr val="FF0000"/>
                    </a:solidFill>
                  </a:rPr>
                  <a:t>π</a:t>
                </a:r>
                <a:r>
                  <a:rPr lang="fr-FR" dirty="0">
                    <a:solidFill>
                      <a:srgbClr val="FF0000"/>
                    </a:solidFill>
                  </a:rPr>
                  <a:t>.f.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fr-F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fr-FR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fr-FR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.S </a:t>
                </a:r>
                <a:endParaRPr lang="fr-FR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4EF8960-1547-450C-A594-1CA2C79CD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478" y="4333416"/>
                <a:ext cx="2051569" cy="540212"/>
              </a:xfrm>
              <a:prstGeom prst="rect">
                <a:avLst/>
              </a:prstGeom>
              <a:blipFill>
                <a:blip r:embed="rId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AAF4E9F-5E71-480D-A63A-790A4F06CFE3}"/>
                  </a:ext>
                </a:extLst>
              </p:cNvPr>
              <p:cNvSpPr txBox="1"/>
              <p:nvPr/>
            </p:nvSpPr>
            <p:spPr>
              <a:xfrm>
                <a:off x="3160157" y="5526009"/>
                <a:ext cx="2281218" cy="637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2400" b="1" dirty="0">
                    <a:solidFill>
                      <a:srgbClr val="FF0000"/>
                    </a:solidFill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2400" b="1" dirty="0" err="1">
                    <a:solidFill>
                      <a:srgbClr val="FF0000"/>
                    </a:solidFill>
                  </a:rPr>
                  <a:t>N.S.f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:endParaRPr lang="fr-FR" sz="2400" b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AAF4E9F-5E71-480D-A63A-790A4F06C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57" y="5526009"/>
                <a:ext cx="2281218" cy="63716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54EE495-58C3-4A88-BA7D-0772C74880D5}"/>
                  </a:ext>
                </a:extLst>
              </p:cNvPr>
              <p:cNvSpPr txBox="1"/>
              <p:nvPr/>
            </p:nvSpPr>
            <p:spPr>
              <a:xfrm>
                <a:off x="1643954" y="1465317"/>
                <a:ext cx="455574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054EE495-58C3-4A88-BA7D-0772C7488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954" y="1465317"/>
                <a:ext cx="455574" cy="5064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FD47C80-6E86-4A84-A182-DAF4B581770F}"/>
                  </a:ext>
                </a:extLst>
              </p:cNvPr>
              <p:cNvSpPr txBox="1"/>
              <p:nvPr/>
            </p:nvSpPr>
            <p:spPr>
              <a:xfrm>
                <a:off x="5200872" y="2293751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FD47C80-6E86-4A84-A182-DAF4B5817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72" y="2293751"/>
                <a:ext cx="473206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0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Allure du courant absorbé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374" y="4289673"/>
            <a:ext cx="2453954" cy="1758703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2453954" cy="1758703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014" y="1500174"/>
            <a:ext cx="2453954" cy="175870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89673"/>
            <a:ext cx="2453954" cy="175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795979" cy="544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5796136" y="5085184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5796136" y="335699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796136" y="908720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150100-6EB9-4094-A927-40FE3101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542925"/>
            <a:ext cx="7077075" cy="57721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E4DCB6A-AA3A-4214-9640-648FC2EE7AC8}"/>
              </a:ext>
            </a:extLst>
          </p:cNvPr>
          <p:cNvSpPr txBox="1"/>
          <p:nvPr/>
        </p:nvSpPr>
        <p:spPr>
          <a:xfrm>
            <a:off x="1475656" y="4437112"/>
            <a:ext cx="234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résistance du bobinage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EB0FA2-E3C9-46A6-9F9D-FFE7D973CCF8}"/>
              </a:ext>
            </a:extLst>
          </p:cNvPr>
          <p:cNvSpPr txBox="1"/>
          <p:nvPr/>
        </p:nvSpPr>
        <p:spPr>
          <a:xfrm>
            <a:off x="1475656" y="4831228"/>
            <a:ext cx="591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Inductance  traduisant les fuites de flux du circuit magnétique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D496D1-0C9F-49E0-AFEB-5C15F71C94DD}"/>
              </a:ext>
            </a:extLst>
          </p:cNvPr>
          <p:cNvSpPr txBox="1"/>
          <p:nvPr/>
        </p:nvSpPr>
        <p:spPr>
          <a:xfrm>
            <a:off x="1475656" y="5388485"/>
            <a:ext cx="755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résistance fictive traduisant les pertes par échauffement du circuit magnétique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4A9015-05B9-433C-A557-00F55E97A96F}"/>
              </a:ext>
            </a:extLst>
          </p:cNvPr>
          <p:cNvSpPr txBox="1"/>
          <p:nvPr/>
        </p:nvSpPr>
        <p:spPr>
          <a:xfrm>
            <a:off x="1486554" y="5761076"/>
            <a:ext cx="662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réactance magnétisante à l’origine du flux dans le circuit magnétique</a:t>
            </a:r>
          </a:p>
        </p:txBody>
      </p:sp>
    </p:spTree>
    <p:extLst>
      <p:ext uri="{BB962C8B-B14F-4D97-AF65-F5344CB8AC3E}">
        <p14:creationId xmlns:p14="http://schemas.microsoft.com/office/powerpoint/2010/main" val="345643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 Schéma équivalent .Construction de Fresnel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4796"/>
            <a:ext cx="3670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F38BD041-C089-4CE9-9F74-6A2108272530}"/>
              </a:ext>
            </a:extLst>
          </p:cNvPr>
          <p:cNvGrpSpPr/>
          <p:nvPr/>
        </p:nvGrpSpPr>
        <p:grpSpPr>
          <a:xfrm>
            <a:off x="5026597" y="1776143"/>
            <a:ext cx="2304256" cy="402931"/>
            <a:chOff x="5026597" y="1776143"/>
            <a:chExt cx="2304256" cy="402931"/>
          </a:xfrm>
        </p:grpSpPr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57C9FDD9-40AB-42CE-BC8F-8F1E1027F02B}"/>
                </a:ext>
              </a:extLst>
            </p:cNvPr>
            <p:cNvCxnSpPr>
              <a:cxnSpLocks/>
            </p:cNvCxnSpPr>
            <p:nvPr/>
          </p:nvCxnSpPr>
          <p:spPr>
            <a:xfrm>
              <a:off x="5026597" y="1793573"/>
              <a:ext cx="230425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9775797B-5880-4926-986B-E635AC9BE0E2}"/>
                    </a:ext>
                  </a:extLst>
                </p:cNvPr>
                <p:cNvSpPr txBox="1"/>
                <p:nvPr/>
              </p:nvSpPr>
              <p:spPr>
                <a:xfrm>
                  <a:off x="6342977" y="1776143"/>
                  <a:ext cx="37061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" name="ZoneTexte 2">
                  <a:extLst>
                    <a:ext uri="{FF2B5EF4-FFF2-40B4-BE49-F238E27FC236}">
                      <a16:creationId xmlns:a16="http://schemas.microsoft.com/office/drawing/2014/main" id="{9775797B-5880-4926-986B-E635AC9BE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977" y="1776143"/>
                  <a:ext cx="370614" cy="4029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4DF5B6B-A0C1-4DD0-BD7A-C9BE8D15AD35}"/>
              </a:ext>
            </a:extLst>
          </p:cNvPr>
          <p:cNvGrpSpPr/>
          <p:nvPr/>
        </p:nvGrpSpPr>
        <p:grpSpPr>
          <a:xfrm>
            <a:off x="5016502" y="1322925"/>
            <a:ext cx="3289387" cy="431887"/>
            <a:chOff x="5107122" y="867823"/>
            <a:chExt cx="3184830" cy="431887"/>
          </a:xfrm>
        </p:grpSpPr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2EB3A795-F0BF-421A-B4F0-6598D78F84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7122" y="1137452"/>
              <a:ext cx="3184830" cy="16225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04BADE3D-F1D8-4C45-BB4C-3432B9278F50}"/>
                    </a:ext>
                  </a:extLst>
                </p:cNvPr>
                <p:cNvSpPr txBox="1"/>
                <p:nvPr/>
              </p:nvSpPr>
              <p:spPr>
                <a:xfrm>
                  <a:off x="6379603" y="867823"/>
                  <a:ext cx="396262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04BADE3D-F1D8-4C45-BB4C-3432B9278F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603" y="867823"/>
                  <a:ext cx="396262" cy="4029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DB44D4C-085A-41D6-9269-08404DEB749D}"/>
              </a:ext>
            </a:extLst>
          </p:cNvPr>
          <p:cNvGrpSpPr/>
          <p:nvPr/>
        </p:nvGrpSpPr>
        <p:grpSpPr>
          <a:xfrm>
            <a:off x="7212342" y="1763640"/>
            <a:ext cx="505202" cy="675358"/>
            <a:chOff x="7212342" y="1763640"/>
            <a:chExt cx="505202" cy="675358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57234FC2-10F4-485C-96F4-3DB29CE98144}"/>
                </a:ext>
              </a:extLst>
            </p:cNvPr>
            <p:cNvCxnSpPr>
              <a:cxnSpLocks/>
            </p:cNvCxnSpPr>
            <p:nvPr/>
          </p:nvCxnSpPr>
          <p:spPr>
            <a:xfrm>
              <a:off x="7333233" y="1763640"/>
              <a:ext cx="82869" cy="24003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9070E681-5F47-4DC6-93F5-FC3F4A76411C}"/>
                    </a:ext>
                  </a:extLst>
                </p:cNvPr>
                <p:cNvSpPr txBox="1"/>
                <p:nvPr/>
              </p:nvSpPr>
              <p:spPr>
                <a:xfrm>
                  <a:off x="7212342" y="2036067"/>
                  <a:ext cx="505202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9070E681-5F47-4DC6-93F5-FC3F4A7641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342" y="2036067"/>
                  <a:ext cx="505202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B47E9A0-5C18-457B-B8BC-BDEF4EF993CD}"/>
              </a:ext>
            </a:extLst>
          </p:cNvPr>
          <p:cNvGrpSpPr/>
          <p:nvPr/>
        </p:nvGrpSpPr>
        <p:grpSpPr>
          <a:xfrm>
            <a:off x="5276898" y="1580191"/>
            <a:ext cx="3057724" cy="1079700"/>
            <a:chOff x="5215664" y="1597245"/>
            <a:chExt cx="3057724" cy="1079700"/>
          </a:xfrm>
        </p:grpSpPr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7C13B31E-03B3-495A-92B2-178B24A8A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8710" y="1597245"/>
              <a:ext cx="864678" cy="377111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1E169F9C-0358-4B4E-B1FB-B84C201F5ED0}"/>
                    </a:ext>
                  </a:extLst>
                </p:cNvPr>
                <p:cNvSpPr txBox="1"/>
                <p:nvPr/>
              </p:nvSpPr>
              <p:spPr>
                <a:xfrm>
                  <a:off x="7741615" y="1855993"/>
                  <a:ext cx="477951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1E169F9C-0358-4B4E-B1FB-B84C201F5E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615" y="1855993"/>
                  <a:ext cx="477951" cy="402931"/>
                </a:xfrm>
                <a:prstGeom prst="rect">
                  <a:avLst/>
                </a:prstGeom>
                <a:blipFill>
                  <a:blip r:embed="rId6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651D4942-A5FD-44BB-B2BE-EB22E4312C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288" y="1969063"/>
              <a:ext cx="2161069" cy="707882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30525EBA-FD45-4543-B52E-568A31182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5664" y="2323004"/>
              <a:ext cx="309070" cy="89988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6865E4ED-6460-4581-B67E-AE9B8DCF55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6337" y="2323005"/>
              <a:ext cx="75153" cy="228057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8D2A848-97AE-4B15-8537-A57D45A804E5}"/>
              </a:ext>
            </a:extLst>
          </p:cNvPr>
          <p:cNvGrpSpPr/>
          <p:nvPr/>
        </p:nvGrpSpPr>
        <p:grpSpPr>
          <a:xfrm>
            <a:off x="5026597" y="1314953"/>
            <a:ext cx="498137" cy="463160"/>
            <a:chOff x="5026597" y="1314953"/>
            <a:chExt cx="498137" cy="463160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FDE4D1A1-C6DD-4A96-B5FC-501DA189A237}"/>
                </a:ext>
              </a:extLst>
            </p:cNvPr>
            <p:cNvCxnSpPr>
              <a:cxnSpLocks/>
            </p:cNvCxnSpPr>
            <p:nvPr/>
          </p:nvCxnSpPr>
          <p:spPr>
            <a:xfrm>
              <a:off x="5029062" y="1778113"/>
              <a:ext cx="49567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80B3AF52-D9B5-4F20-9A33-80A9EB8385A6}"/>
                    </a:ext>
                  </a:extLst>
                </p:cNvPr>
                <p:cNvSpPr txBox="1"/>
                <p:nvPr/>
              </p:nvSpPr>
              <p:spPr>
                <a:xfrm>
                  <a:off x="5026597" y="1314953"/>
                  <a:ext cx="452303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80B3AF52-D9B5-4F20-9A33-80A9EB838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597" y="1314953"/>
                  <a:ext cx="452303" cy="4029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AFBDA0D-FC2C-4CD0-A08C-D8BB5A44089B}"/>
              </a:ext>
            </a:extLst>
          </p:cNvPr>
          <p:cNvGrpSpPr/>
          <p:nvPr/>
        </p:nvGrpSpPr>
        <p:grpSpPr>
          <a:xfrm>
            <a:off x="4593291" y="1776239"/>
            <a:ext cx="437876" cy="1523628"/>
            <a:chOff x="3846092" y="2036067"/>
            <a:chExt cx="437876" cy="1523628"/>
          </a:xfrm>
        </p:grpSpPr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04E5B1FD-7499-4FF5-8B01-D04923857C5A}"/>
                </a:ext>
              </a:extLst>
            </p:cNvPr>
            <p:cNvCxnSpPr>
              <a:cxnSpLocks/>
            </p:cNvCxnSpPr>
            <p:nvPr/>
          </p:nvCxnSpPr>
          <p:spPr>
            <a:xfrm>
              <a:off x="4283968" y="2036067"/>
              <a:ext cx="0" cy="1523628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DD024123-A632-479E-902F-9D38780407AD}"/>
                    </a:ext>
                  </a:extLst>
                </p:cNvPr>
                <p:cNvSpPr txBox="1"/>
                <p:nvPr/>
              </p:nvSpPr>
              <p:spPr>
                <a:xfrm>
                  <a:off x="3846092" y="2547351"/>
                  <a:ext cx="437876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fr-F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DD024123-A632-479E-902F-9D38780407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6092" y="2547351"/>
                  <a:ext cx="437876" cy="4029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30693A1E-8CCE-489D-AD26-CDF726AE77F4}"/>
              </a:ext>
            </a:extLst>
          </p:cNvPr>
          <p:cNvGrpSpPr/>
          <p:nvPr/>
        </p:nvGrpSpPr>
        <p:grpSpPr>
          <a:xfrm>
            <a:off x="4999568" y="1759580"/>
            <a:ext cx="488777" cy="1523628"/>
            <a:chOff x="8413500" y="2179074"/>
            <a:chExt cx="488777" cy="152362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D514237-2730-4D0C-BFEA-AD1444B186BC}"/>
                </a:ext>
              </a:extLst>
            </p:cNvPr>
            <p:cNvGrpSpPr/>
            <p:nvPr/>
          </p:nvGrpSpPr>
          <p:grpSpPr>
            <a:xfrm>
              <a:off x="8471323" y="2179074"/>
              <a:ext cx="430954" cy="1523628"/>
              <a:chOff x="5029062" y="1765137"/>
              <a:chExt cx="430954" cy="1523628"/>
            </a:xfrm>
          </p:grpSpPr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473B81BB-8979-43C0-943F-2AE2011DE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062" y="1765137"/>
                <a:ext cx="413294" cy="1523628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>
                <a:extLst>
                  <a:ext uri="{FF2B5EF4-FFF2-40B4-BE49-F238E27FC236}">
                    <a16:creationId xmlns:a16="http://schemas.microsoft.com/office/drawing/2014/main" id="{E0F809F1-A043-413C-95FA-768D6B1AF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0016" y="1778113"/>
                <a:ext cx="0" cy="1427184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12D34124-AF29-46D2-866B-91A582AFB7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3142" y="3288765"/>
                <a:ext cx="379214" cy="0"/>
              </a:xfrm>
              <a:prstGeom prst="straightConnector1">
                <a:avLst/>
              </a:prstGeom>
              <a:ln w="25400">
                <a:solidFill>
                  <a:srgbClr val="0070C0"/>
                </a:solidFill>
                <a:prstDash val="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3A63FFA0-DDC2-49D4-8F71-2FF0995B2D35}"/>
                    </a:ext>
                  </a:extLst>
                </p:cNvPr>
                <p:cNvSpPr txBox="1"/>
                <p:nvPr/>
              </p:nvSpPr>
              <p:spPr>
                <a:xfrm>
                  <a:off x="8413500" y="3090297"/>
                  <a:ext cx="338554" cy="4029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acc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3A63FFA0-DDC2-49D4-8F71-2FF0995B2D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3500" y="3090297"/>
                  <a:ext cx="338554" cy="402931"/>
                </a:xfrm>
                <a:prstGeom prst="rect">
                  <a:avLst/>
                </a:prstGeom>
                <a:blipFill>
                  <a:blip r:embed="rId9"/>
                  <a:stretch>
                    <a:fillRect t="-22727" r="-232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8B24829-6AAB-4798-A612-A5E3A920333A}"/>
              </a:ext>
            </a:extLst>
          </p:cNvPr>
          <p:cNvGrpSpPr/>
          <p:nvPr/>
        </p:nvGrpSpPr>
        <p:grpSpPr>
          <a:xfrm>
            <a:off x="4504110" y="1776143"/>
            <a:ext cx="522487" cy="2106408"/>
            <a:chOff x="4504110" y="1776143"/>
            <a:chExt cx="522487" cy="2106408"/>
          </a:xfrm>
        </p:grpSpPr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5D206625-0C17-458A-859A-ED4B258F2603}"/>
                </a:ext>
              </a:extLst>
            </p:cNvPr>
            <p:cNvCxnSpPr>
              <a:cxnSpLocks/>
            </p:cNvCxnSpPr>
            <p:nvPr/>
          </p:nvCxnSpPr>
          <p:spPr>
            <a:xfrm>
              <a:off x="5026597" y="1776143"/>
              <a:ext cx="0" cy="210640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CFD32B5D-3395-443C-B461-853B244434CC}"/>
                    </a:ext>
                  </a:extLst>
                </p:cNvPr>
                <p:cNvSpPr txBox="1"/>
                <p:nvPr/>
              </p:nvSpPr>
              <p:spPr>
                <a:xfrm>
                  <a:off x="4504110" y="3409880"/>
                  <a:ext cx="4732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</m:acc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6" name="ZoneTexte 35">
                  <a:extLst>
                    <a:ext uri="{FF2B5EF4-FFF2-40B4-BE49-F238E27FC236}">
                      <a16:creationId xmlns:a16="http://schemas.microsoft.com/office/drawing/2014/main" id="{CFD32B5D-3395-443C-B461-853B244434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4110" y="3409880"/>
                  <a:ext cx="473206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FEC30CBE-FACC-41BD-B669-A479ED6779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68919" y="3961316"/>
            <a:ext cx="6048743" cy="2794840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D5C9FD4F-24FC-4054-BE4A-7E9D9FBAAF84}"/>
              </a:ext>
            </a:extLst>
          </p:cNvPr>
          <p:cNvSpPr txBox="1"/>
          <p:nvPr/>
        </p:nvSpPr>
        <p:spPr>
          <a:xfrm>
            <a:off x="2123728" y="44024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E </a:t>
            </a:r>
            <a:r>
              <a:rPr lang="fr-FR" dirty="0">
                <a:solidFill>
                  <a:srgbClr val="FF0000"/>
                </a:solidFill>
              </a:rPr>
              <a:t>+ </a:t>
            </a:r>
            <a:r>
              <a:rPr lang="fr-FR" u="sng" dirty="0">
                <a:solidFill>
                  <a:srgbClr val="FF0000"/>
                </a:solidFill>
              </a:rPr>
              <a:t>U</a:t>
            </a:r>
            <a:r>
              <a:rPr lang="fr-FR" sz="1600" dirty="0">
                <a:solidFill>
                  <a:srgbClr val="FF0000"/>
                </a:solidFill>
              </a:rPr>
              <a:t>r</a:t>
            </a:r>
            <a:r>
              <a:rPr lang="fr-FR" dirty="0">
                <a:solidFill>
                  <a:srgbClr val="FF0000"/>
                </a:solidFill>
              </a:rPr>
              <a:t> + </a:t>
            </a:r>
            <a:r>
              <a:rPr lang="fr-FR" u="sng" dirty="0">
                <a:solidFill>
                  <a:srgbClr val="FF0000"/>
                </a:solidFill>
              </a:rPr>
              <a:t>U</a:t>
            </a:r>
            <a:r>
              <a:rPr lang="fr-FR" sz="1200" i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1181C15-5FE3-4CE6-95B0-D5E3DFD32E7A}"/>
              </a:ext>
            </a:extLst>
          </p:cNvPr>
          <p:cNvCxnSpPr/>
          <p:nvPr/>
        </p:nvCxnSpPr>
        <p:spPr>
          <a:xfrm flipH="1">
            <a:off x="1179865" y="1945502"/>
            <a:ext cx="47984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AE4C7506-AD6B-4305-94CB-745ABF58A509}"/>
              </a:ext>
            </a:extLst>
          </p:cNvPr>
          <p:cNvCxnSpPr>
            <a:cxnSpLocks/>
          </p:cNvCxnSpPr>
          <p:nvPr/>
        </p:nvCxnSpPr>
        <p:spPr>
          <a:xfrm flipH="1">
            <a:off x="1979712" y="1945502"/>
            <a:ext cx="6958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ABF1FB1F-04F3-4F7E-84A5-6D7FBEE1D553}"/>
              </a:ext>
            </a:extLst>
          </p:cNvPr>
          <p:cNvSpPr txBox="1"/>
          <p:nvPr/>
        </p:nvSpPr>
        <p:spPr>
          <a:xfrm>
            <a:off x="1212135" y="1977608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rgbClr val="FF0000"/>
                </a:solidFill>
              </a:rPr>
              <a:t>U</a:t>
            </a:r>
            <a:r>
              <a:rPr lang="fr-FR" sz="16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74D957-7EFB-4FE2-81EC-42D7E6AFA986}"/>
              </a:ext>
            </a:extLst>
          </p:cNvPr>
          <p:cNvSpPr txBox="1"/>
          <p:nvPr/>
        </p:nvSpPr>
        <p:spPr>
          <a:xfrm>
            <a:off x="2177777" y="1969063"/>
            <a:ext cx="36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>
                <a:solidFill>
                  <a:srgbClr val="FF0000"/>
                </a:solidFill>
              </a:rPr>
              <a:t>U</a:t>
            </a:r>
            <a:r>
              <a:rPr lang="fr-FR" sz="1400" u="sng" dirty="0">
                <a:solidFill>
                  <a:srgbClr val="FF0000"/>
                </a:solidFill>
              </a:rPr>
              <a:t>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3CDC523-99E8-4BF5-B9BC-D98437C932C8}"/>
              </a:ext>
            </a:extLst>
          </p:cNvPr>
          <p:cNvSpPr txBox="1"/>
          <p:nvPr/>
        </p:nvSpPr>
        <p:spPr>
          <a:xfrm>
            <a:off x="3205065" y="4416115"/>
            <a:ext cx="177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 = </a:t>
            </a:r>
            <a:r>
              <a:rPr lang="fr-FR" u="sng" dirty="0">
                <a:solidFill>
                  <a:srgbClr val="FF0000"/>
                </a:solidFill>
              </a:rPr>
              <a:t>E </a:t>
            </a:r>
            <a:r>
              <a:rPr lang="fr-FR" dirty="0">
                <a:solidFill>
                  <a:srgbClr val="FF0000"/>
                </a:solidFill>
              </a:rPr>
              <a:t>+ </a:t>
            </a:r>
            <a:r>
              <a:rPr lang="fr-FR" dirty="0" err="1">
                <a:solidFill>
                  <a:srgbClr val="FF0000"/>
                </a:solidFill>
              </a:rPr>
              <a:t>r</a:t>
            </a:r>
            <a:r>
              <a:rPr lang="fr-FR" u="sng" dirty="0" err="1">
                <a:solidFill>
                  <a:srgbClr val="FF0000"/>
                </a:solidFill>
              </a:rPr>
              <a:t>I</a:t>
            </a:r>
            <a:r>
              <a:rPr lang="fr-FR" dirty="0">
                <a:solidFill>
                  <a:srgbClr val="FF0000"/>
                </a:solidFill>
              </a:rPr>
              <a:t> + j l</a:t>
            </a:r>
            <a:r>
              <a:rPr lang="el-GR" dirty="0">
                <a:solidFill>
                  <a:srgbClr val="FF0000"/>
                </a:solidFill>
              </a:rPr>
              <a:t>ω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u="sng" dirty="0">
                <a:solidFill>
                  <a:srgbClr val="FF0000"/>
                </a:solidFill>
              </a:rPr>
              <a:t>I</a:t>
            </a:r>
            <a:endParaRPr lang="fr-FR" sz="1200" i="1" dirty="0">
              <a:solidFill>
                <a:srgbClr val="FF0000"/>
              </a:solidFill>
            </a:endParaRPr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ABEE4F1-1DF5-473B-A78F-41D2E67F5163}"/>
              </a:ext>
            </a:extLst>
          </p:cNvPr>
          <p:cNvGrpSpPr/>
          <p:nvPr/>
        </p:nvGrpSpPr>
        <p:grpSpPr>
          <a:xfrm>
            <a:off x="4874728" y="3049124"/>
            <a:ext cx="782162" cy="1004946"/>
            <a:chOff x="4874728" y="3049124"/>
            <a:chExt cx="782162" cy="1004946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AFEB5E92-F818-4698-8267-ED76C9F63E77}"/>
                </a:ext>
              </a:extLst>
            </p:cNvPr>
            <p:cNvSpPr/>
            <p:nvPr/>
          </p:nvSpPr>
          <p:spPr>
            <a:xfrm rot="7221960">
              <a:off x="4887781" y="3036071"/>
              <a:ext cx="646956" cy="673062"/>
            </a:xfrm>
            <a:prstGeom prst="arc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8DC0B0F-D6B5-4675-8619-AD7D44DD5F66}"/>
                </a:ext>
              </a:extLst>
            </p:cNvPr>
            <p:cNvSpPr txBox="1"/>
            <p:nvPr/>
          </p:nvSpPr>
          <p:spPr>
            <a:xfrm>
              <a:off x="5197720" y="3530850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/>
                <a:t>α</a:t>
              </a:r>
              <a:endParaRPr lang="fr-FR" sz="2800" dirty="0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950E63B-ECBE-47C0-9980-8C31072A7ED5}"/>
                </a:ext>
              </a:extLst>
            </p:cNvPr>
            <p:cNvCxnSpPr/>
            <p:nvPr/>
          </p:nvCxnSpPr>
          <p:spPr>
            <a:xfrm>
              <a:off x="5478900" y="3313109"/>
              <a:ext cx="177990" cy="58268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219</Words>
  <Application>Microsoft Office PowerPoint</Application>
  <PresentationFormat>Affichage à l'écran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Thème Office</vt:lpstr>
      <vt:lpstr>Modélisation d’une bobine à noyau de fer  en régime alternatif sinusoïdal </vt:lpstr>
      <vt:lpstr>Présentation PowerPoint</vt:lpstr>
      <vt:lpstr>Présentation PowerPoint</vt:lpstr>
      <vt:lpstr>Présentation PowerPoint</vt:lpstr>
      <vt:lpstr>Présentation PowerPoint</vt:lpstr>
      <vt:lpstr>Allure du courant absorbé</vt:lpstr>
      <vt:lpstr>Présentation PowerPoint</vt:lpstr>
      <vt:lpstr>Présentation PowerPoint</vt:lpstr>
      <vt:lpstr> Schéma équivalent .Construction de Fresnel</vt:lpstr>
      <vt:lpstr>Bilan des puissances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Valeurs moyenne et efficace</dc:title>
  <dc:creator>bernard</dc:creator>
  <cp:lastModifiedBy>Bernard</cp:lastModifiedBy>
  <cp:revision>51</cp:revision>
  <dcterms:created xsi:type="dcterms:W3CDTF">2008-08-19T19:45:17Z</dcterms:created>
  <dcterms:modified xsi:type="dcterms:W3CDTF">2020-04-09T17:03:55Z</dcterms:modified>
</cp:coreProperties>
</file>